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7" r:id="rId3"/>
    <p:sldId id="257" r:id="rId4"/>
    <p:sldId id="270" r:id="rId5"/>
    <p:sldId id="258" r:id="rId6"/>
    <p:sldId id="259" r:id="rId7"/>
    <p:sldId id="269" r:id="rId8"/>
    <p:sldId id="261" r:id="rId9"/>
    <p:sldId id="276" r:id="rId10"/>
    <p:sldId id="262" r:id="rId11"/>
    <p:sldId id="275" r:id="rId12"/>
    <p:sldId id="263" r:id="rId13"/>
    <p:sldId id="266" r:id="rId14"/>
    <p:sldId id="273" r:id="rId15"/>
    <p:sldId id="264" r:id="rId16"/>
    <p:sldId id="268" r:id="rId17"/>
    <p:sldId id="267" r:id="rId18"/>
    <p:sldId id="274" r:id="rId19"/>
    <p:sldId id="278" r:id="rId20"/>
    <p:sldId id="279" r:id="rId21"/>
    <p:sldId id="280" r:id="rId22"/>
    <p:sldId id="281" r:id="rId23"/>
    <p:sldId id="282" r:id="rId24"/>
  </p:sldIdLst>
  <p:sldSz cx="9144000" cy="6858000" type="screen4x3"/>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66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60"/>
  </p:normalViewPr>
  <p:slideViewPr>
    <p:cSldViewPr snapToGrid="0">
      <p:cViewPr varScale="1">
        <p:scale>
          <a:sx n="111" d="100"/>
          <a:sy n="111" d="100"/>
        </p:scale>
        <p:origin x="15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TELETRABAJO\2021\IMPACTO%20DE%20MEDIOS%20SEMESTRE%201%202021xlsx.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TELETRABAJO\2021\IMPACTO%20DE%20MEDIOS%20SEMESTRE%201%202021xlsx.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CO" sz="1400">
                <a:solidFill>
                  <a:schemeClr val="bg1"/>
                </a:solidFill>
              </a:rPr>
              <a:t>MOTIVO</a:t>
            </a:r>
            <a:r>
              <a:rPr lang="es-CO" sz="1400" baseline="0">
                <a:solidFill>
                  <a:schemeClr val="bg1"/>
                </a:solidFill>
              </a:rPr>
              <a:t> DE INGRESO A LA LUIS AMIGÓ</a:t>
            </a:r>
            <a:endParaRPr lang="es-CO" sz="1400">
              <a:solidFill>
                <a:schemeClr val="bg1"/>
              </a:solidFill>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Hoja1!$A$9:$A$17</c:f>
              <c:strCache>
                <c:ptCount val="9"/>
                <c:pt idx="0">
                  <c:v>Recomendación de personas cercanas a usted</c:v>
                </c:pt>
                <c:pt idx="1">
                  <c:v>Publicidad en los medios de Comunicación</c:v>
                </c:pt>
                <c:pt idx="2">
                  <c:v>Visita a su colegio y/ presencia de la funlam en ferias universitarias </c:v>
                </c:pt>
                <c:pt idx="3">
                  <c:v>Posicionamiento en el medio</c:v>
                </c:pt>
                <c:pt idx="4">
                  <c:v>Precio</c:v>
                </c:pt>
                <c:pt idx="5">
                  <c:v>Ubicación</c:v>
                </c:pt>
                <c:pt idx="6">
                  <c:v>Convenio de media tecnica o enlace universitario</c:v>
                </c:pt>
                <c:pt idx="7">
                  <c:v>Stand en centros comerciales</c:v>
                </c:pt>
                <c:pt idx="8">
                  <c:v>Convenio empresarial</c:v>
                </c:pt>
              </c:strCache>
            </c:strRef>
          </c:cat>
          <c:val>
            <c:numRef>
              <c:f>Hoja1!$B$9:$B$17</c:f>
              <c:numCache>
                <c:formatCode>General</c:formatCode>
                <c:ptCount val="9"/>
                <c:pt idx="0">
                  <c:v>981</c:v>
                </c:pt>
                <c:pt idx="1">
                  <c:v>788</c:v>
                </c:pt>
                <c:pt idx="2">
                  <c:v>563</c:v>
                </c:pt>
                <c:pt idx="3">
                  <c:v>401</c:v>
                </c:pt>
                <c:pt idx="4">
                  <c:v>398</c:v>
                </c:pt>
                <c:pt idx="5">
                  <c:v>172</c:v>
                </c:pt>
                <c:pt idx="6">
                  <c:v>33</c:v>
                </c:pt>
                <c:pt idx="7">
                  <c:v>16</c:v>
                </c:pt>
                <c:pt idx="8">
                  <c:v>3</c:v>
                </c:pt>
              </c:numCache>
            </c:numRef>
          </c:val>
          <c:extLst>
            <c:ext xmlns:c16="http://schemas.microsoft.com/office/drawing/2014/chart" uri="{C3380CC4-5D6E-409C-BE32-E72D297353CC}">
              <c16:uniqueId val="{00000000-99FB-497E-A714-CCFDBA1BA14B}"/>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Hoja1!$A$9:$A$17</c:f>
              <c:strCache>
                <c:ptCount val="9"/>
                <c:pt idx="0">
                  <c:v>Recomendación de personas cercanas a usted</c:v>
                </c:pt>
                <c:pt idx="1">
                  <c:v>Publicidad en los medios de Comunicación</c:v>
                </c:pt>
                <c:pt idx="2">
                  <c:v>Visita a su colegio y/ presencia de la funlam en ferias universitarias </c:v>
                </c:pt>
                <c:pt idx="3">
                  <c:v>Posicionamiento en el medio</c:v>
                </c:pt>
                <c:pt idx="4">
                  <c:v>Precio</c:v>
                </c:pt>
                <c:pt idx="5">
                  <c:v>Ubicación</c:v>
                </c:pt>
                <c:pt idx="6">
                  <c:v>Convenio de media tecnica o enlace universitario</c:v>
                </c:pt>
                <c:pt idx="7">
                  <c:v>Stand en centros comerciales</c:v>
                </c:pt>
                <c:pt idx="8">
                  <c:v>Convenio empresarial</c:v>
                </c:pt>
              </c:strCache>
            </c:strRef>
          </c:cat>
          <c:val>
            <c:numRef>
              <c:f>Hoja1!$C$9:$C$17</c:f>
              <c:numCache>
                <c:formatCode>0</c:formatCode>
                <c:ptCount val="9"/>
                <c:pt idx="0">
                  <c:v>76.580796252927399</c:v>
                </c:pt>
                <c:pt idx="1">
                  <c:v>61.514441842310696</c:v>
                </c:pt>
                <c:pt idx="2">
                  <c:v>43.950039032006245</c:v>
                </c:pt>
                <c:pt idx="3">
                  <c:v>31.30366900858704</c:v>
                </c:pt>
                <c:pt idx="4">
                  <c:v>31.069476971116316</c:v>
                </c:pt>
                <c:pt idx="5">
                  <c:v>13.427010148321624</c:v>
                </c:pt>
                <c:pt idx="6">
                  <c:v>2.5761124121779861</c:v>
                </c:pt>
                <c:pt idx="7">
                  <c:v>1.249024199843872</c:v>
                </c:pt>
                <c:pt idx="8">
                  <c:v>0.23419203747072601</c:v>
                </c:pt>
              </c:numCache>
            </c:numRef>
          </c:val>
          <c:extLst>
            <c:ext xmlns:c16="http://schemas.microsoft.com/office/drawing/2014/chart" uri="{C3380CC4-5D6E-409C-BE32-E72D297353CC}">
              <c16:uniqueId val="{00000001-99FB-497E-A714-CCFDBA1BA14B}"/>
            </c:ext>
          </c:extLst>
        </c:ser>
        <c:dLbls>
          <c:dLblPos val="outEnd"/>
          <c:showLegendKey val="0"/>
          <c:showVal val="1"/>
          <c:showCatName val="0"/>
          <c:showSerName val="0"/>
          <c:showPercent val="0"/>
          <c:showBubbleSize val="0"/>
        </c:dLbls>
        <c:gapWidth val="100"/>
        <c:overlap val="-24"/>
        <c:axId val="137897359"/>
        <c:axId val="136631535"/>
      </c:barChart>
      <c:catAx>
        <c:axId val="13789735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136631535"/>
        <c:crosses val="autoZero"/>
        <c:auto val="1"/>
        <c:lblAlgn val="ctr"/>
        <c:lblOffset val="100"/>
        <c:noMultiLvlLbl val="0"/>
      </c:catAx>
      <c:valAx>
        <c:axId val="136631535"/>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137897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QUIÉN</a:t>
            </a:r>
            <a:r>
              <a:rPr lang="en-US" baseline="0"/>
              <a:t> TE RECOMENDO</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barChart>
        <c:barDir val="col"/>
        <c:grouping val="clustered"/>
        <c:varyColors val="0"/>
        <c:ser>
          <c:idx val="0"/>
          <c:order val="0"/>
          <c:tx>
            <c:strRef>
              <c:f>Hoja1!$A$22</c:f>
              <c:strCache>
                <c:ptCount val="1"/>
                <c:pt idx="0">
                  <c:v>Empleados de la Universidad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Hoja1!$B$21:$C$21</c:f>
              <c:strCache>
                <c:ptCount val="2"/>
                <c:pt idx="0">
                  <c:v>PERSONAS </c:v>
                </c:pt>
                <c:pt idx="1">
                  <c:v>PORCENTAJE.</c:v>
                </c:pt>
              </c:strCache>
            </c:strRef>
          </c:cat>
          <c:val>
            <c:numRef>
              <c:f>Hoja1!$B$22:$C$22</c:f>
              <c:numCache>
                <c:formatCode>0</c:formatCode>
                <c:ptCount val="2"/>
                <c:pt idx="0" formatCode="General">
                  <c:v>103</c:v>
                </c:pt>
                <c:pt idx="1">
                  <c:v>8.040593286494925</c:v>
                </c:pt>
              </c:numCache>
            </c:numRef>
          </c:val>
          <c:extLst>
            <c:ext xmlns:c16="http://schemas.microsoft.com/office/drawing/2014/chart" uri="{C3380CC4-5D6E-409C-BE32-E72D297353CC}">
              <c16:uniqueId val="{00000000-6B3C-489A-88B4-9C50328A999F}"/>
            </c:ext>
          </c:extLst>
        </c:ser>
        <c:ser>
          <c:idx val="1"/>
          <c:order val="1"/>
          <c:tx>
            <c:strRef>
              <c:f>Hoja1!$A$23</c:f>
              <c:strCache>
                <c:ptCount val="1"/>
                <c:pt idx="0">
                  <c:v>Estudiantes de la Universidad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Hoja1!$B$21:$C$21</c:f>
              <c:strCache>
                <c:ptCount val="2"/>
                <c:pt idx="0">
                  <c:v>PERSONAS </c:v>
                </c:pt>
                <c:pt idx="1">
                  <c:v>PORCENTAJE.</c:v>
                </c:pt>
              </c:strCache>
            </c:strRef>
          </c:cat>
          <c:val>
            <c:numRef>
              <c:f>Hoja1!$B$23:$C$23</c:f>
              <c:numCache>
                <c:formatCode>0</c:formatCode>
                <c:ptCount val="2"/>
                <c:pt idx="0" formatCode="General">
                  <c:v>685</c:v>
                </c:pt>
                <c:pt idx="1">
                  <c:v>53.473848555815771</c:v>
                </c:pt>
              </c:numCache>
            </c:numRef>
          </c:val>
          <c:extLst>
            <c:ext xmlns:c16="http://schemas.microsoft.com/office/drawing/2014/chart" uri="{C3380CC4-5D6E-409C-BE32-E72D297353CC}">
              <c16:uniqueId val="{00000001-6B3C-489A-88B4-9C50328A999F}"/>
            </c:ext>
          </c:extLst>
        </c:ser>
        <c:dLbls>
          <c:showLegendKey val="0"/>
          <c:showVal val="0"/>
          <c:showCatName val="0"/>
          <c:showSerName val="0"/>
          <c:showPercent val="0"/>
          <c:showBubbleSize val="0"/>
        </c:dLbls>
        <c:gapWidth val="100"/>
        <c:overlap val="-24"/>
        <c:axId val="197733375"/>
        <c:axId val="136633615"/>
      </c:barChart>
      <c:catAx>
        <c:axId val="197733375"/>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136633615"/>
        <c:crosses val="autoZero"/>
        <c:auto val="1"/>
        <c:lblAlgn val="ctr"/>
        <c:lblOffset val="100"/>
        <c:noMultiLvlLbl val="0"/>
      </c:catAx>
      <c:valAx>
        <c:axId val="136633615"/>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197733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a:extLst>
              <a:ext uri="{FF2B5EF4-FFF2-40B4-BE49-F238E27FC236}">
                <a16:creationId xmlns:a16="http://schemas.microsoft.com/office/drawing/2014/main" id="{53343A00-47AE-48C7-A24D-EE50958A2772}"/>
              </a:ext>
            </a:extLst>
          </p:cNvPr>
          <p:cNvSpPr>
            <a:spLocks noGrp="1"/>
          </p:cNvSpPr>
          <p:nvPr>
            <p:ph type="dt" sz="half" idx="10"/>
          </p:nvPr>
        </p:nvSpPr>
        <p:spPr/>
        <p:txBody>
          <a:bodyPr/>
          <a:lstStyle>
            <a:lvl1pPr>
              <a:defRPr/>
            </a:lvl1pPr>
          </a:lstStyle>
          <a:p>
            <a:pPr>
              <a:defRPr/>
            </a:pPr>
            <a:fld id="{2D2665E0-DCA2-489A-AED9-DAC4A8CE412C}" type="datetimeFigureOut">
              <a:rPr lang="es-CO"/>
              <a:pPr>
                <a:defRPr/>
              </a:pPr>
              <a:t>27/08/2021</a:t>
            </a:fld>
            <a:endParaRPr lang="es-CO"/>
          </a:p>
        </p:txBody>
      </p:sp>
      <p:sp>
        <p:nvSpPr>
          <p:cNvPr id="5" name="Footer Placeholder 4">
            <a:extLst>
              <a:ext uri="{FF2B5EF4-FFF2-40B4-BE49-F238E27FC236}">
                <a16:creationId xmlns:a16="http://schemas.microsoft.com/office/drawing/2014/main" id="{B9568403-BC28-44AA-AFEF-9FF0FBCEDDA2}"/>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0C757F75-1A12-45A5-A661-63C8F8ABF634}"/>
              </a:ext>
            </a:extLst>
          </p:cNvPr>
          <p:cNvSpPr>
            <a:spLocks noGrp="1"/>
          </p:cNvSpPr>
          <p:nvPr>
            <p:ph type="sldNum" sz="quarter" idx="12"/>
          </p:nvPr>
        </p:nvSpPr>
        <p:spPr/>
        <p:txBody>
          <a:bodyPr/>
          <a:lstStyle>
            <a:lvl1pPr>
              <a:defRPr/>
            </a:lvl1pPr>
          </a:lstStyle>
          <a:p>
            <a:pPr>
              <a:defRPr/>
            </a:pPr>
            <a:fld id="{D4720DE9-CB9A-40E7-B51D-914CD8BBD161}" type="slidenum">
              <a:rPr lang="es-CO"/>
              <a:pPr>
                <a:defRPr/>
              </a:pPr>
              <a:t>‹Nº›</a:t>
            </a:fld>
            <a:endParaRPr lang="es-CO"/>
          </a:p>
        </p:txBody>
      </p:sp>
    </p:spTree>
    <p:extLst>
      <p:ext uri="{BB962C8B-B14F-4D97-AF65-F5344CB8AC3E}">
        <p14:creationId xmlns:p14="http://schemas.microsoft.com/office/powerpoint/2010/main" val="1262852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49" y="1825625"/>
            <a:ext cx="8144647" cy="4196234"/>
          </a:xfrm>
        </p:spPr>
        <p:txBody>
          <a:bodyPr vert="eaVert"/>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a:extLst>
              <a:ext uri="{FF2B5EF4-FFF2-40B4-BE49-F238E27FC236}">
                <a16:creationId xmlns:a16="http://schemas.microsoft.com/office/drawing/2014/main" id="{9ED5C101-70DC-4C44-A89C-FF9EB34C7DF2}"/>
              </a:ext>
            </a:extLst>
          </p:cNvPr>
          <p:cNvSpPr>
            <a:spLocks noGrp="1"/>
          </p:cNvSpPr>
          <p:nvPr>
            <p:ph type="dt" sz="half" idx="10"/>
          </p:nvPr>
        </p:nvSpPr>
        <p:spPr/>
        <p:txBody>
          <a:bodyPr/>
          <a:lstStyle>
            <a:lvl1pPr>
              <a:defRPr/>
            </a:lvl1pPr>
          </a:lstStyle>
          <a:p>
            <a:pPr>
              <a:defRPr/>
            </a:pPr>
            <a:fld id="{7276B2A3-A533-4809-88C8-F9B00111B81B}" type="datetimeFigureOut">
              <a:rPr lang="es-CO"/>
              <a:pPr>
                <a:defRPr/>
              </a:pPr>
              <a:t>27/08/2021</a:t>
            </a:fld>
            <a:endParaRPr lang="es-CO"/>
          </a:p>
        </p:txBody>
      </p:sp>
      <p:sp>
        <p:nvSpPr>
          <p:cNvPr id="5" name="Footer Placeholder 4">
            <a:extLst>
              <a:ext uri="{FF2B5EF4-FFF2-40B4-BE49-F238E27FC236}">
                <a16:creationId xmlns:a16="http://schemas.microsoft.com/office/drawing/2014/main" id="{7307A4D4-BDC2-4C38-A357-F1CB844ECF94}"/>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EAF4CF1C-B57E-42C7-953B-D0571C53DCE6}"/>
              </a:ext>
            </a:extLst>
          </p:cNvPr>
          <p:cNvSpPr>
            <a:spLocks noGrp="1"/>
          </p:cNvSpPr>
          <p:nvPr>
            <p:ph type="sldNum" sz="quarter" idx="12"/>
          </p:nvPr>
        </p:nvSpPr>
        <p:spPr/>
        <p:txBody>
          <a:bodyPr/>
          <a:lstStyle>
            <a:lvl1pPr>
              <a:defRPr/>
            </a:lvl1pPr>
          </a:lstStyle>
          <a:p>
            <a:pPr>
              <a:defRPr/>
            </a:pPr>
            <a:fld id="{5D9268F4-B34A-476F-B6B1-F5EAE1DE7672}" type="slidenum">
              <a:rPr lang="es-CO"/>
              <a:pPr>
                <a:defRPr/>
              </a:pPr>
              <a:t>‹Nº›</a:t>
            </a:fld>
            <a:endParaRPr lang="es-CO"/>
          </a:p>
        </p:txBody>
      </p:sp>
    </p:spTree>
    <p:extLst>
      <p:ext uri="{BB962C8B-B14F-4D97-AF65-F5344CB8AC3E}">
        <p14:creationId xmlns:p14="http://schemas.microsoft.com/office/powerpoint/2010/main" val="122056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66497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664972"/>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C108059D-99BA-4E93-9F00-2062B1441C10}"/>
              </a:ext>
            </a:extLst>
          </p:cNvPr>
          <p:cNvSpPr>
            <a:spLocks noGrp="1"/>
          </p:cNvSpPr>
          <p:nvPr>
            <p:ph type="dt" sz="half" idx="10"/>
          </p:nvPr>
        </p:nvSpPr>
        <p:spPr/>
        <p:txBody>
          <a:bodyPr/>
          <a:lstStyle>
            <a:lvl1pPr>
              <a:defRPr/>
            </a:lvl1pPr>
          </a:lstStyle>
          <a:p>
            <a:pPr>
              <a:defRPr/>
            </a:pPr>
            <a:fld id="{5C6CA090-74EF-48FF-9E5F-AADA3615755D}" type="datetimeFigureOut">
              <a:rPr lang="es-CO"/>
              <a:pPr>
                <a:defRPr/>
              </a:pPr>
              <a:t>27/08/2021</a:t>
            </a:fld>
            <a:endParaRPr lang="es-CO"/>
          </a:p>
        </p:txBody>
      </p:sp>
      <p:sp>
        <p:nvSpPr>
          <p:cNvPr id="5" name="Footer Placeholder 4">
            <a:extLst>
              <a:ext uri="{FF2B5EF4-FFF2-40B4-BE49-F238E27FC236}">
                <a16:creationId xmlns:a16="http://schemas.microsoft.com/office/drawing/2014/main" id="{3F15A335-67A7-44BA-87FD-D1BFE116A670}"/>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95DAAA14-20FA-40ED-B9BE-A606C3D47203}"/>
              </a:ext>
            </a:extLst>
          </p:cNvPr>
          <p:cNvSpPr>
            <a:spLocks noGrp="1"/>
          </p:cNvSpPr>
          <p:nvPr>
            <p:ph type="sldNum" sz="quarter" idx="12"/>
          </p:nvPr>
        </p:nvSpPr>
        <p:spPr/>
        <p:txBody>
          <a:bodyPr/>
          <a:lstStyle>
            <a:lvl1pPr>
              <a:defRPr/>
            </a:lvl1pPr>
          </a:lstStyle>
          <a:p>
            <a:pPr>
              <a:defRPr/>
            </a:pPr>
            <a:fld id="{42B56C37-8B63-4B8C-8343-1885147B5773}" type="slidenum">
              <a:rPr lang="es-CO"/>
              <a:pPr>
                <a:defRPr/>
              </a:pPr>
              <a:t>‹Nº›</a:t>
            </a:fld>
            <a:endParaRPr lang="es-CO"/>
          </a:p>
        </p:txBody>
      </p:sp>
    </p:spTree>
    <p:extLst>
      <p:ext uri="{BB962C8B-B14F-4D97-AF65-F5344CB8AC3E}">
        <p14:creationId xmlns:p14="http://schemas.microsoft.com/office/powerpoint/2010/main" val="27520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DBEE82C3-350B-466D-8BD2-02D8202BA419}"/>
              </a:ext>
            </a:extLst>
          </p:cNvPr>
          <p:cNvSpPr>
            <a:spLocks noGrp="1"/>
          </p:cNvSpPr>
          <p:nvPr>
            <p:ph type="dt" sz="half" idx="10"/>
          </p:nvPr>
        </p:nvSpPr>
        <p:spPr/>
        <p:txBody>
          <a:bodyPr/>
          <a:lstStyle>
            <a:lvl1pPr>
              <a:defRPr/>
            </a:lvl1pPr>
          </a:lstStyle>
          <a:p>
            <a:pPr>
              <a:defRPr/>
            </a:pPr>
            <a:fld id="{B91694D3-280D-40D0-ADB0-111C4B09B51B}" type="datetimeFigureOut">
              <a:rPr lang="es-CO"/>
              <a:pPr>
                <a:defRPr/>
              </a:pPr>
              <a:t>27/08/2021</a:t>
            </a:fld>
            <a:endParaRPr lang="es-CO"/>
          </a:p>
        </p:txBody>
      </p:sp>
      <p:sp>
        <p:nvSpPr>
          <p:cNvPr id="5" name="Footer Placeholder 4">
            <a:extLst>
              <a:ext uri="{FF2B5EF4-FFF2-40B4-BE49-F238E27FC236}">
                <a16:creationId xmlns:a16="http://schemas.microsoft.com/office/drawing/2014/main" id="{70326167-B652-46D9-B0C8-F11C2D45362C}"/>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2986ED2D-7085-4982-A473-E4F073926083}"/>
              </a:ext>
            </a:extLst>
          </p:cNvPr>
          <p:cNvSpPr>
            <a:spLocks noGrp="1"/>
          </p:cNvSpPr>
          <p:nvPr>
            <p:ph type="sldNum" sz="quarter" idx="12"/>
          </p:nvPr>
        </p:nvSpPr>
        <p:spPr/>
        <p:txBody>
          <a:bodyPr/>
          <a:lstStyle>
            <a:lvl1pPr>
              <a:defRPr/>
            </a:lvl1pPr>
          </a:lstStyle>
          <a:p>
            <a:pPr>
              <a:defRPr/>
            </a:pPr>
            <a:fld id="{A574CFA3-E18A-46AB-A273-9E4F1575C40F}" type="slidenum">
              <a:rPr lang="es-CO"/>
              <a:pPr>
                <a:defRPr/>
              </a:pPr>
              <a:t>‹Nº›</a:t>
            </a:fld>
            <a:endParaRPr lang="es-CO"/>
          </a:p>
        </p:txBody>
      </p:sp>
    </p:spTree>
    <p:extLst>
      <p:ext uri="{BB962C8B-B14F-4D97-AF65-F5344CB8AC3E}">
        <p14:creationId xmlns:p14="http://schemas.microsoft.com/office/powerpoint/2010/main" val="980076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2785" y="820052"/>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2785" y="407048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a:extLst>
              <a:ext uri="{FF2B5EF4-FFF2-40B4-BE49-F238E27FC236}">
                <a16:creationId xmlns:a16="http://schemas.microsoft.com/office/drawing/2014/main" id="{B18F5F55-B381-40DF-8E19-2AC0CA0F0BEA}"/>
              </a:ext>
            </a:extLst>
          </p:cNvPr>
          <p:cNvSpPr>
            <a:spLocks noGrp="1"/>
          </p:cNvSpPr>
          <p:nvPr>
            <p:ph type="dt" sz="half" idx="10"/>
          </p:nvPr>
        </p:nvSpPr>
        <p:spPr/>
        <p:txBody>
          <a:bodyPr/>
          <a:lstStyle>
            <a:lvl1pPr>
              <a:defRPr/>
            </a:lvl1pPr>
          </a:lstStyle>
          <a:p>
            <a:pPr>
              <a:defRPr/>
            </a:pPr>
            <a:fld id="{6559F567-8AE8-4B3F-A6A9-6EBF21E3D9EC}" type="datetimeFigureOut">
              <a:rPr lang="es-CO"/>
              <a:pPr>
                <a:defRPr/>
              </a:pPr>
              <a:t>27/08/2021</a:t>
            </a:fld>
            <a:endParaRPr lang="es-CO"/>
          </a:p>
        </p:txBody>
      </p:sp>
      <p:sp>
        <p:nvSpPr>
          <p:cNvPr id="5" name="Footer Placeholder 4">
            <a:extLst>
              <a:ext uri="{FF2B5EF4-FFF2-40B4-BE49-F238E27FC236}">
                <a16:creationId xmlns:a16="http://schemas.microsoft.com/office/drawing/2014/main" id="{74E9F106-F5B6-40DF-8415-D41A1AAA2006}"/>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A3F52BBC-90DE-453B-BC0A-F1E3FE8789E5}"/>
              </a:ext>
            </a:extLst>
          </p:cNvPr>
          <p:cNvSpPr>
            <a:spLocks noGrp="1"/>
          </p:cNvSpPr>
          <p:nvPr>
            <p:ph type="sldNum" sz="quarter" idx="12"/>
          </p:nvPr>
        </p:nvSpPr>
        <p:spPr/>
        <p:txBody>
          <a:bodyPr/>
          <a:lstStyle>
            <a:lvl1pPr>
              <a:defRPr/>
            </a:lvl1pPr>
          </a:lstStyle>
          <a:p>
            <a:pPr>
              <a:defRPr/>
            </a:pPr>
            <a:fld id="{F788DCAC-2D78-40B3-B536-CC065A5EAE71}" type="slidenum">
              <a:rPr lang="es-CO"/>
              <a:pPr>
                <a:defRPr/>
              </a:pPr>
              <a:t>‹Nº›</a:t>
            </a:fld>
            <a:endParaRPr lang="es-CO"/>
          </a:p>
        </p:txBody>
      </p:sp>
    </p:spTree>
    <p:extLst>
      <p:ext uri="{BB962C8B-B14F-4D97-AF65-F5344CB8AC3E}">
        <p14:creationId xmlns:p14="http://schemas.microsoft.com/office/powerpoint/2010/main" val="333615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a:extLst>
              <a:ext uri="{FF2B5EF4-FFF2-40B4-BE49-F238E27FC236}">
                <a16:creationId xmlns:a16="http://schemas.microsoft.com/office/drawing/2014/main" id="{AF67FB57-5596-4D2F-96BB-8AC185715BC2}"/>
              </a:ext>
            </a:extLst>
          </p:cNvPr>
          <p:cNvSpPr>
            <a:spLocks noGrp="1"/>
          </p:cNvSpPr>
          <p:nvPr>
            <p:ph type="dt" sz="half" idx="10"/>
          </p:nvPr>
        </p:nvSpPr>
        <p:spPr/>
        <p:txBody>
          <a:bodyPr/>
          <a:lstStyle>
            <a:lvl1pPr>
              <a:defRPr/>
            </a:lvl1pPr>
          </a:lstStyle>
          <a:p>
            <a:pPr>
              <a:defRPr/>
            </a:pPr>
            <a:fld id="{85ED87A7-7FAD-4175-98BC-1D4F044F9CE7}" type="datetimeFigureOut">
              <a:rPr lang="es-CO"/>
              <a:pPr>
                <a:defRPr/>
              </a:pPr>
              <a:t>27/08/2021</a:t>
            </a:fld>
            <a:endParaRPr lang="es-CO"/>
          </a:p>
        </p:txBody>
      </p:sp>
      <p:sp>
        <p:nvSpPr>
          <p:cNvPr id="6" name="Footer Placeholder 4">
            <a:extLst>
              <a:ext uri="{FF2B5EF4-FFF2-40B4-BE49-F238E27FC236}">
                <a16:creationId xmlns:a16="http://schemas.microsoft.com/office/drawing/2014/main" id="{5B9856D6-B0C1-40B4-A28A-3F40DFEB5345}"/>
              </a:ext>
            </a:extLst>
          </p:cNvPr>
          <p:cNvSpPr>
            <a:spLocks noGrp="1"/>
          </p:cNvSpPr>
          <p:nvPr>
            <p:ph type="ftr" sz="quarter" idx="11"/>
          </p:nvPr>
        </p:nvSpPr>
        <p:spPr/>
        <p:txBody>
          <a:bodyPr/>
          <a:lstStyle>
            <a:lvl1pPr>
              <a:defRPr/>
            </a:lvl1pPr>
          </a:lstStyle>
          <a:p>
            <a:pPr>
              <a:defRPr/>
            </a:pPr>
            <a:endParaRPr lang="es-CO"/>
          </a:p>
        </p:txBody>
      </p:sp>
      <p:sp>
        <p:nvSpPr>
          <p:cNvPr id="7" name="Slide Number Placeholder 5">
            <a:extLst>
              <a:ext uri="{FF2B5EF4-FFF2-40B4-BE49-F238E27FC236}">
                <a16:creationId xmlns:a16="http://schemas.microsoft.com/office/drawing/2014/main" id="{D454FABE-4075-424C-929F-5F56E13F27F9}"/>
              </a:ext>
            </a:extLst>
          </p:cNvPr>
          <p:cNvSpPr>
            <a:spLocks noGrp="1"/>
          </p:cNvSpPr>
          <p:nvPr>
            <p:ph type="sldNum" sz="quarter" idx="12"/>
          </p:nvPr>
        </p:nvSpPr>
        <p:spPr/>
        <p:txBody>
          <a:bodyPr/>
          <a:lstStyle>
            <a:lvl1pPr>
              <a:defRPr/>
            </a:lvl1pPr>
          </a:lstStyle>
          <a:p>
            <a:pPr>
              <a:defRPr/>
            </a:pPr>
            <a:fld id="{15697B68-8268-4431-824D-906FE23B8D5F}" type="slidenum">
              <a:rPr lang="es-CO"/>
              <a:pPr>
                <a:defRPr/>
              </a:pPr>
              <a:t>‹Nº›</a:t>
            </a:fld>
            <a:endParaRPr lang="es-CO"/>
          </a:p>
        </p:txBody>
      </p:sp>
    </p:spTree>
    <p:extLst>
      <p:ext uri="{BB962C8B-B14F-4D97-AF65-F5344CB8AC3E}">
        <p14:creationId xmlns:p14="http://schemas.microsoft.com/office/powerpoint/2010/main" val="113607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50030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a:extLst>
              <a:ext uri="{FF2B5EF4-FFF2-40B4-BE49-F238E27FC236}">
                <a16:creationId xmlns:a16="http://schemas.microsoft.com/office/drawing/2014/main" id="{A610339B-6575-4E2B-860D-02B4CD03D32A}"/>
              </a:ext>
            </a:extLst>
          </p:cNvPr>
          <p:cNvSpPr>
            <a:spLocks noGrp="1"/>
          </p:cNvSpPr>
          <p:nvPr>
            <p:ph type="dt" sz="half" idx="10"/>
          </p:nvPr>
        </p:nvSpPr>
        <p:spPr/>
        <p:txBody>
          <a:bodyPr/>
          <a:lstStyle>
            <a:lvl1pPr>
              <a:defRPr/>
            </a:lvl1pPr>
          </a:lstStyle>
          <a:p>
            <a:pPr>
              <a:defRPr/>
            </a:pPr>
            <a:fld id="{7CD5A5A7-710C-4FAC-BEBA-1D0D5019009D}" type="datetimeFigureOut">
              <a:rPr lang="es-CO"/>
              <a:pPr>
                <a:defRPr/>
              </a:pPr>
              <a:t>27/08/2021</a:t>
            </a:fld>
            <a:endParaRPr lang="es-CO"/>
          </a:p>
        </p:txBody>
      </p:sp>
      <p:sp>
        <p:nvSpPr>
          <p:cNvPr id="8" name="Footer Placeholder 4">
            <a:extLst>
              <a:ext uri="{FF2B5EF4-FFF2-40B4-BE49-F238E27FC236}">
                <a16:creationId xmlns:a16="http://schemas.microsoft.com/office/drawing/2014/main" id="{E8E755D1-BD02-4408-872C-B9A2A0542266}"/>
              </a:ext>
            </a:extLst>
          </p:cNvPr>
          <p:cNvSpPr>
            <a:spLocks noGrp="1"/>
          </p:cNvSpPr>
          <p:nvPr>
            <p:ph type="ftr" sz="quarter" idx="11"/>
          </p:nvPr>
        </p:nvSpPr>
        <p:spPr/>
        <p:txBody>
          <a:bodyPr/>
          <a:lstStyle>
            <a:lvl1pPr>
              <a:defRPr/>
            </a:lvl1pPr>
          </a:lstStyle>
          <a:p>
            <a:pPr>
              <a:defRPr/>
            </a:pPr>
            <a:endParaRPr lang="es-CO"/>
          </a:p>
        </p:txBody>
      </p:sp>
      <p:sp>
        <p:nvSpPr>
          <p:cNvPr id="9" name="Slide Number Placeholder 5">
            <a:extLst>
              <a:ext uri="{FF2B5EF4-FFF2-40B4-BE49-F238E27FC236}">
                <a16:creationId xmlns:a16="http://schemas.microsoft.com/office/drawing/2014/main" id="{9CD4BDA8-FE3A-449A-9955-963DACF16146}"/>
              </a:ext>
            </a:extLst>
          </p:cNvPr>
          <p:cNvSpPr>
            <a:spLocks noGrp="1"/>
          </p:cNvSpPr>
          <p:nvPr>
            <p:ph type="sldNum" sz="quarter" idx="12"/>
          </p:nvPr>
        </p:nvSpPr>
        <p:spPr/>
        <p:txBody>
          <a:bodyPr/>
          <a:lstStyle>
            <a:lvl1pPr>
              <a:defRPr/>
            </a:lvl1pPr>
          </a:lstStyle>
          <a:p>
            <a:pPr>
              <a:defRPr/>
            </a:pPr>
            <a:fld id="{DD5D2136-7EDE-4F40-B737-52F09CF2A0D2}" type="slidenum">
              <a:rPr lang="es-CO"/>
              <a:pPr>
                <a:defRPr/>
              </a:pPr>
              <a:t>‹Nº›</a:t>
            </a:fld>
            <a:endParaRPr lang="es-CO"/>
          </a:p>
        </p:txBody>
      </p:sp>
    </p:spTree>
    <p:extLst>
      <p:ext uri="{BB962C8B-B14F-4D97-AF65-F5344CB8AC3E}">
        <p14:creationId xmlns:p14="http://schemas.microsoft.com/office/powerpoint/2010/main" val="964437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a:extLst>
              <a:ext uri="{FF2B5EF4-FFF2-40B4-BE49-F238E27FC236}">
                <a16:creationId xmlns:a16="http://schemas.microsoft.com/office/drawing/2014/main" id="{858A1018-0F0E-417C-811F-2FF992E6A62F}"/>
              </a:ext>
            </a:extLst>
          </p:cNvPr>
          <p:cNvSpPr>
            <a:spLocks noGrp="1"/>
          </p:cNvSpPr>
          <p:nvPr>
            <p:ph type="dt" sz="half" idx="10"/>
          </p:nvPr>
        </p:nvSpPr>
        <p:spPr/>
        <p:txBody>
          <a:bodyPr/>
          <a:lstStyle>
            <a:lvl1pPr>
              <a:defRPr/>
            </a:lvl1pPr>
          </a:lstStyle>
          <a:p>
            <a:pPr>
              <a:defRPr/>
            </a:pPr>
            <a:fld id="{93123BF1-17F8-464F-A357-0C6060428ABD}" type="datetimeFigureOut">
              <a:rPr lang="es-CO"/>
              <a:pPr>
                <a:defRPr/>
              </a:pPr>
              <a:t>27/08/2021</a:t>
            </a:fld>
            <a:endParaRPr lang="es-CO"/>
          </a:p>
        </p:txBody>
      </p:sp>
      <p:sp>
        <p:nvSpPr>
          <p:cNvPr id="4" name="Footer Placeholder 4">
            <a:extLst>
              <a:ext uri="{FF2B5EF4-FFF2-40B4-BE49-F238E27FC236}">
                <a16:creationId xmlns:a16="http://schemas.microsoft.com/office/drawing/2014/main" id="{9AD179BC-4446-40F6-B95C-24690E2E25B8}"/>
              </a:ext>
            </a:extLst>
          </p:cNvPr>
          <p:cNvSpPr>
            <a:spLocks noGrp="1"/>
          </p:cNvSpPr>
          <p:nvPr>
            <p:ph type="ftr" sz="quarter" idx="11"/>
          </p:nvPr>
        </p:nvSpPr>
        <p:spPr/>
        <p:txBody>
          <a:bodyPr/>
          <a:lstStyle>
            <a:lvl1pPr>
              <a:defRPr/>
            </a:lvl1pPr>
          </a:lstStyle>
          <a:p>
            <a:pPr>
              <a:defRPr/>
            </a:pPr>
            <a:endParaRPr lang="es-CO"/>
          </a:p>
        </p:txBody>
      </p:sp>
      <p:sp>
        <p:nvSpPr>
          <p:cNvPr id="5" name="Slide Number Placeholder 5">
            <a:extLst>
              <a:ext uri="{FF2B5EF4-FFF2-40B4-BE49-F238E27FC236}">
                <a16:creationId xmlns:a16="http://schemas.microsoft.com/office/drawing/2014/main" id="{EC90592B-AE67-407C-A4D9-B90B2D28238E}"/>
              </a:ext>
            </a:extLst>
          </p:cNvPr>
          <p:cNvSpPr>
            <a:spLocks noGrp="1"/>
          </p:cNvSpPr>
          <p:nvPr>
            <p:ph type="sldNum" sz="quarter" idx="12"/>
          </p:nvPr>
        </p:nvSpPr>
        <p:spPr/>
        <p:txBody>
          <a:bodyPr/>
          <a:lstStyle>
            <a:lvl1pPr>
              <a:defRPr/>
            </a:lvl1pPr>
          </a:lstStyle>
          <a:p>
            <a:pPr>
              <a:defRPr/>
            </a:pPr>
            <a:fld id="{F60D672F-D65C-4A85-A83E-543AE7170973}" type="slidenum">
              <a:rPr lang="es-CO"/>
              <a:pPr>
                <a:defRPr/>
              </a:pPr>
              <a:t>‹Nº›</a:t>
            </a:fld>
            <a:endParaRPr lang="es-CO"/>
          </a:p>
        </p:txBody>
      </p:sp>
    </p:spTree>
    <p:extLst>
      <p:ext uri="{BB962C8B-B14F-4D97-AF65-F5344CB8AC3E}">
        <p14:creationId xmlns:p14="http://schemas.microsoft.com/office/powerpoint/2010/main" val="349035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7914F8-CE86-4592-979F-03F8F2F11626}"/>
              </a:ext>
            </a:extLst>
          </p:cNvPr>
          <p:cNvSpPr>
            <a:spLocks noGrp="1"/>
          </p:cNvSpPr>
          <p:nvPr>
            <p:ph type="dt" sz="half" idx="10"/>
          </p:nvPr>
        </p:nvSpPr>
        <p:spPr/>
        <p:txBody>
          <a:bodyPr/>
          <a:lstStyle>
            <a:lvl1pPr>
              <a:defRPr/>
            </a:lvl1pPr>
          </a:lstStyle>
          <a:p>
            <a:pPr>
              <a:defRPr/>
            </a:pPr>
            <a:fld id="{0154694B-E48C-4944-A2F6-34AC21B54042}" type="datetimeFigureOut">
              <a:rPr lang="es-CO"/>
              <a:pPr>
                <a:defRPr/>
              </a:pPr>
              <a:t>27/08/2021</a:t>
            </a:fld>
            <a:endParaRPr lang="es-CO"/>
          </a:p>
        </p:txBody>
      </p:sp>
      <p:sp>
        <p:nvSpPr>
          <p:cNvPr id="3" name="Footer Placeholder 4">
            <a:extLst>
              <a:ext uri="{FF2B5EF4-FFF2-40B4-BE49-F238E27FC236}">
                <a16:creationId xmlns:a16="http://schemas.microsoft.com/office/drawing/2014/main" id="{15368EF2-7F76-4DCD-BA89-8151ACF17BE1}"/>
              </a:ext>
            </a:extLst>
          </p:cNvPr>
          <p:cNvSpPr>
            <a:spLocks noGrp="1"/>
          </p:cNvSpPr>
          <p:nvPr>
            <p:ph type="ftr" sz="quarter" idx="11"/>
          </p:nvPr>
        </p:nvSpPr>
        <p:spPr/>
        <p:txBody>
          <a:bodyPr/>
          <a:lstStyle>
            <a:lvl1pPr>
              <a:defRPr/>
            </a:lvl1pPr>
          </a:lstStyle>
          <a:p>
            <a:pPr>
              <a:defRPr/>
            </a:pPr>
            <a:endParaRPr lang="es-CO"/>
          </a:p>
        </p:txBody>
      </p:sp>
      <p:sp>
        <p:nvSpPr>
          <p:cNvPr id="4" name="Slide Number Placeholder 5">
            <a:extLst>
              <a:ext uri="{FF2B5EF4-FFF2-40B4-BE49-F238E27FC236}">
                <a16:creationId xmlns:a16="http://schemas.microsoft.com/office/drawing/2014/main" id="{3F80FB75-7510-496D-973A-6D168D4D4264}"/>
              </a:ext>
            </a:extLst>
          </p:cNvPr>
          <p:cNvSpPr>
            <a:spLocks noGrp="1"/>
          </p:cNvSpPr>
          <p:nvPr>
            <p:ph type="sldNum" sz="quarter" idx="12"/>
          </p:nvPr>
        </p:nvSpPr>
        <p:spPr/>
        <p:txBody>
          <a:bodyPr/>
          <a:lstStyle>
            <a:lvl1pPr>
              <a:defRPr/>
            </a:lvl1pPr>
          </a:lstStyle>
          <a:p>
            <a:pPr>
              <a:defRPr/>
            </a:pPr>
            <a:fld id="{1590124E-F225-4273-9CEF-A6C449BF6F27}" type="slidenum">
              <a:rPr lang="es-CO"/>
              <a:pPr>
                <a:defRPr/>
              </a:pPr>
              <a:t>‹Nº›</a:t>
            </a:fld>
            <a:endParaRPr lang="es-CO"/>
          </a:p>
        </p:txBody>
      </p:sp>
    </p:spTree>
    <p:extLst>
      <p:ext uri="{BB962C8B-B14F-4D97-AF65-F5344CB8AC3E}">
        <p14:creationId xmlns:p14="http://schemas.microsoft.com/office/powerpoint/2010/main" val="420680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0" y="527222"/>
            <a:ext cx="3395887" cy="1530178"/>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208667" y="995363"/>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0" y="2057400"/>
            <a:ext cx="339588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3">
            <a:extLst>
              <a:ext uri="{FF2B5EF4-FFF2-40B4-BE49-F238E27FC236}">
                <a16:creationId xmlns:a16="http://schemas.microsoft.com/office/drawing/2014/main" id="{B185FB22-A3F0-4CC8-8B2B-0FAADAF19D83}"/>
              </a:ext>
            </a:extLst>
          </p:cNvPr>
          <p:cNvSpPr>
            <a:spLocks noGrp="1"/>
          </p:cNvSpPr>
          <p:nvPr>
            <p:ph type="dt" sz="half" idx="10"/>
          </p:nvPr>
        </p:nvSpPr>
        <p:spPr/>
        <p:txBody>
          <a:bodyPr/>
          <a:lstStyle>
            <a:lvl1pPr>
              <a:defRPr/>
            </a:lvl1pPr>
          </a:lstStyle>
          <a:p>
            <a:pPr>
              <a:defRPr/>
            </a:pPr>
            <a:fld id="{5D895C83-E13D-4DE6-A019-6FE390363F0D}" type="datetimeFigureOut">
              <a:rPr lang="es-CO"/>
              <a:pPr>
                <a:defRPr/>
              </a:pPr>
              <a:t>27/08/2021</a:t>
            </a:fld>
            <a:endParaRPr lang="es-CO"/>
          </a:p>
        </p:txBody>
      </p:sp>
      <p:sp>
        <p:nvSpPr>
          <p:cNvPr id="6" name="Footer Placeholder 4">
            <a:extLst>
              <a:ext uri="{FF2B5EF4-FFF2-40B4-BE49-F238E27FC236}">
                <a16:creationId xmlns:a16="http://schemas.microsoft.com/office/drawing/2014/main" id="{A973A7F2-42A4-4183-BABD-248A224D2AB5}"/>
              </a:ext>
            </a:extLst>
          </p:cNvPr>
          <p:cNvSpPr>
            <a:spLocks noGrp="1"/>
          </p:cNvSpPr>
          <p:nvPr>
            <p:ph type="ftr" sz="quarter" idx="11"/>
          </p:nvPr>
        </p:nvSpPr>
        <p:spPr/>
        <p:txBody>
          <a:bodyPr/>
          <a:lstStyle>
            <a:lvl1pPr>
              <a:defRPr/>
            </a:lvl1pPr>
          </a:lstStyle>
          <a:p>
            <a:pPr>
              <a:defRPr/>
            </a:pPr>
            <a:endParaRPr lang="es-CO"/>
          </a:p>
        </p:txBody>
      </p:sp>
      <p:sp>
        <p:nvSpPr>
          <p:cNvPr id="7" name="Slide Number Placeholder 5">
            <a:extLst>
              <a:ext uri="{FF2B5EF4-FFF2-40B4-BE49-F238E27FC236}">
                <a16:creationId xmlns:a16="http://schemas.microsoft.com/office/drawing/2014/main" id="{80D9AD87-AC5D-4754-A294-9F7D50F84913}"/>
              </a:ext>
            </a:extLst>
          </p:cNvPr>
          <p:cNvSpPr>
            <a:spLocks noGrp="1"/>
          </p:cNvSpPr>
          <p:nvPr>
            <p:ph type="sldNum" sz="quarter" idx="12"/>
          </p:nvPr>
        </p:nvSpPr>
        <p:spPr/>
        <p:txBody>
          <a:bodyPr/>
          <a:lstStyle>
            <a:lvl1pPr>
              <a:defRPr/>
            </a:lvl1pPr>
          </a:lstStyle>
          <a:p>
            <a:pPr>
              <a:defRPr/>
            </a:pPr>
            <a:fld id="{14AFF8EA-2148-48A4-8228-AB67F6C6119F}" type="slidenum">
              <a:rPr lang="es-CO"/>
              <a:pPr>
                <a:defRPr/>
              </a:pPr>
              <a:t>‹Nº›</a:t>
            </a:fld>
            <a:endParaRPr lang="es-CO"/>
          </a:p>
        </p:txBody>
      </p:sp>
    </p:spTree>
    <p:extLst>
      <p:ext uri="{BB962C8B-B14F-4D97-AF65-F5344CB8AC3E}">
        <p14:creationId xmlns:p14="http://schemas.microsoft.com/office/powerpoint/2010/main" val="2661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3085424"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629841" y="2057400"/>
            <a:ext cx="308542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3">
            <a:extLst>
              <a:ext uri="{FF2B5EF4-FFF2-40B4-BE49-F238E27FC236}">
                <a16:creationId xmlns:a16="http://schemas.microsoft.com/office/drawing/2014/main" id="{F608B411-1BAA-473F-90FF-1A148A2BD398}"/>
              </a:ext>
            </a:extLst>
          </p:cNvPr>
          <p:cNvSpPr>
            <a:spLocks noGrp="1"/>
          </p:cNvSpPr>
          <p:nvPr>
            <p:ph type="dt" sz="half" idx="10"/>
          </p:nvPr>
        </p:nvSpPr>
        <p:spPr/>
        <p:txBody>
          <a:bodyPr/>
          <a:lstStyle>
            <a:lvl1pPr>
              <a:defRPr/>
            </a:lvl1pPr>
          </a:lstStyle>
          <a:p>
            <a:pPr>
              <a:defRPr/>
            </a:pPr>
            <a:fld id="{25524FCB-D238-40BD-ACE3-2BBCF898EA4B}" type="datetimeFigureOut">
              <a:rPr lang="es-CO"/>
              <a:pPr>
                <a:defRPr/>
              </a:pPr>
              <a:t>27/08/2021</a:t>
            </a:fld>
            <a:endParaRPr lang="es-CO"/>
          </a:p>
        </p:txBody>
      </p:sp>
      <p:sp>
        <p:nvSpPr>
          <p:cNvPr id="6" name="Footer Placeholder 4">
            <a:extLst>
              <a:ext uri="{FF2B5EF4-FFF2-40B4-BE49-F238E27FC236}">
                <a16:creationId xmlns:a16="http://schemas.microsoft.com/office/drawing/2014/main" id="{02CF3F7C-B9B0-486A-A4EA-B96704BB4989}"/>
              </a:ext>
            </a:extLst>
          </p:cNvPr>
          <p:cNvSpPr>
            <a:spLocks noGrp="1"/>
          </p:cNvSpPr>
          <p:nvPr>
            <p:ph type="ftr" sz="quarter" idx="11"/>
          </p:nvPr>
        </p:nvSpPr>
        <p:spPr/>
        <p:txBody>
          <a:bodyPr/>
          <a:lstStyle>
            <a:lvl1pPr>
              <a:defRPr/>
            </a:lvl1pPr>
          </a:lstStyle>
          <a:p>
            <a:pPr>
              <a:defRPr/>
            </a:pPr>
            <a:endParaRPr lang="es-CO"/>
          </a:p>
        </p:txBody>
      </p:sp>
      <p:sp>
        <p:nvSpPr>
          <p:cNvPr id="7" name="Slide Number Placeholder 5">
            <a:extLst>
              <a:ext uri="{FF2B5EF4-FFF2-40B4-BE49-F238E27FC236}">
                <a16:creationId xmlns:a16="http://schemas.microsoft.com/office/drawing/2014/main" id="{57E73863-8A82-41C5-8F99-AD5B85E914E9}"/>
              </a:ext>
            </a:extLst>
          </p:cNvPr>
          <p:cNvSpPr>
            <a:spLocks noGrp="1"/>
          </p:cNvSpPr>
          <p:nvPr>
            <p:ph type="sldNum" sz="quarter" idx="12"/>
          </p:nvPr>
        </p:nvSpPr>
        <p:spPr/>
        <p:txBody>
          <a:bodyPr/>
          <a:lstStyle>
            <a:lvl1pPr>
              <a:defRPr/>
            </a:lvl1pPr>
          </a:lstStyle>
          <a:p>
            <a:pPr>
              <a:defRPr/>
            </a:pPr>
            <a:fld id="{1E2A6E94-1C18-44B4-9065-C016620181DA}" type="slidenum">
              <a:rPr lang="es-CO"/>
              <a:pPr>
                <a:defRPr/>
              </a:pPr>
              <a:t>‹Nº›</a:t>
            </a:fld>
            <a:endParaRPr lang="es-CO"/>
          </a:p>
        </p:txBody>
      </p:sp>
    </p:spTree>
    <p:extLst>
      <p:ext uri="{BB962C8B-B14F-4D97-AF65-F5344CB8AC3E}">
        <p14:creationId xmlns:p14="http://schemas.microsoft.com/office/powerpoint/2010/main" val="839208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n 6">
            <a:extLst>
              <a:ext uri="{FF2B5EF4-FFF2-40B4-BE49-F238E27FC236}">
                <a16:creationId xmlns:a16="http://schemas.microsoft.com/office/drawing/2014/main" id="{EB332B40-7E23-4758-94E9-77DFAC9A51F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536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ADD92F68-F3C7-42BD-AA31-66A68136F6E8}"/>
              </a:ext>
            </a:extLst>
          </p:cNvPr>
          <p:cNvSpPr>
            <a:spLocks noGrp="1"/>
          </p:cNvSpPr>
          <p:nvPr>
            <p:ph type="title"/>
          </p:nvPr>
        </p:nvSpPr>
        <p:spPr bwMode="auto">
          <a:xfrm>
            <a:off x="628650" y="365125"/>
            <a:ext cx="81438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n-US" altLang="es-CO"/>
          </a:p>
        </p:txBody>
      </p:sp>
      <p:sp>
        <p:nvSpPr>
          <p:cNvPr id="1028" name="Text Placeholder 2">
            <a:extLst>
              <a:ext uri="{FF2B5EF4-FFF2-40B4-BE49-F238E27FC236}">
                <a16:creationId xmlns:a16="http://schemas.microsoft.com/office/drawing/2014/main" id="{53F3BAC2-40A6-4FF0-8680-023AC9687612}"/>
              </a:ext>
            </a:extLst>
          </p:cNvPr>
          <p:cNvSpPr>
            <a:spLocks noGrp="1"/>
          </p:cNvSpPr>
          <p:nvPr>
            <p:ph type="body" idx="1"/>
          </p:nvPr>
        </p:nvSpPr>
        <p:spPr bwMode="auto">
          <a:xfrm>
            <a:off x="628650" y="1825625"/>
            <a:ext cx="81438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n-US" altLang="es-CO"/>
          </a:p>
        </p:txBody>
      </p:sp>
      <p:sp>
        <p:nvSpPr>
          <p:cNvPr id="4" name="Date Placeholder 3">
            <a:extLst>
              <a:ext uri="{FF2B5EF4-FFF2-40B4-BE49-F238E27FC236}">
                <a16:creationId xmlns:a16="http://schemas.microsoft.com/office/drawing/2014/main" id="{61C6A2E3-F9BF-4A67-AC15-936333A95F89}"/>
              </a:ext>
            </a:extLst>
          </p:cNvPr>
          <p:cNvSpPr>
            <a:spLocks noGrp="1"/>
          </p:cNvSpPr>
          <p:nvPr>
            <p:ph type="dt" sz="half" idx="2"/>
          </p:nvPr>
        </p:nvSpPr>
        <p:spPr>
          <a:xfrm>
            <a:off x="2843213" y="6335713"/>
            <a:ext cx="98742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2E8B087-B203-4142-BB52-D21FFE089353}" type="datetimeFigureOut">
              <a:rPr lang="es-CO"/>
              <a:pPr>
                <a:defRPr/>
              </a:pPr>
              <a:t>27/08/2021</a:t>
            </a:fld>
            <a:endParaRPr lang="es-CO"/>
          </a:p>
        </p:txBody>
      </p:sp>
      <p:sp>
        <p:nvSpPr>
          <p:cNvPr id="5" name="Footer Placeholder 4">
            <a:extLst>
              <a:ext uri="{FF2B5EF4-FFF2-40B4-BE49-F238E27FC236}">
                <a16:creationId xmlns:a16="http://schemas.microsoft.com/office/drawing/2014/main" id="{2466EA12-6EEE-4E04-845C-7E71FAC21C46}"/>
              </a:ext>
            </a:extLst>
          </p:cNvPr>
          <p:cNvSpPr>
            <a:spLocks noGrp="1"/>
          </p:cNvSpPr>
          <p:nvPr>
            <p:ph type="ftr" sz="quarter" idx="3"/>
          </p:nvPr>
        </p:nvSpPr>
        <p:spPr>
          <a:xfrm>
            <a:off x="402590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Slide Number Placeholder 5">
            <a:extLst>
              <a:ext uri="{FF2B5EF4-FFF2-40B4-BE49-F238E27FC236}">
                <a16:creationId xmlns:a16="http://schemas.microsoft.com/office/drawing/2014/main" id="{F64C200A-3845-469D-95EF-ECA594054412}"/>
              </a:ext>
            </a:extLst>
          </p:cNvPr>
          <p:cNvSpPr>
            <a:spLocks noGrp="1"/>
          </p:cNvSpPr>
          <p:nvPr>
            <p:ph type="sldNum" sz="quarter" idx="4"/>
          </p:nvPr>
        </p:nvSpPr>
        <p:spPr>
          <a:xfrm>
            <a:off x="7307263" y="6356350"/>
            <a:ext cx="12080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3189A57-9599-4D56-B6B6-BA3FFC53C9E5}" type="slidenum">
              <a:rPr lang="es-CO"/>
              <a:pPr>
                <a:defRPr/>
              </a:pPr>
              <a:t>‹Nº›</a:t>
            </a:fld>
            <a:endParaRPr lang="es-C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chart" Target="../charts/chart1.xml"/><Relationship Id="rId4" Type="http://schemas.openxmlformats.org/officeDocument/2006/relationships/image" Target="../media/image5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chart" Target="../charts/chart2.xml"/><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528422E-9CBD-4165-903C-0A34457E0720}"/>
              </a:ext>
            </a:extLst>
          </p:cNvPr>
          <p:cNvSpPr/>
          <p:nvPr/>
        </p:nvSpPr>
        <p:spPr>
          <a:xfrm>
            <a:off x="-207963" y="301633"/>
            <a:ext cx="9995258" cy="1446550"/>
          </a:xfrm>
          <a:prstGeom prst="rect">
            <a:avLst/>
          </a:prstGeom>
          <a:noFill/>
        </p:spPr>
        <p:txBody>
          <a:bodyPr>
            <a:spAutoFit/>
          </a:bodyPr>
          <a:lstStyle/>
          <a:p>
            <a:pPr algn="ctr">
              <a:defRPr/>
            </a:pPr>
            <a:r>
              <a:rPr lang="es-ES" sz="4400" b="1" dirty="0">
                <a:ln w="12700">
                  <a:solidFill>
                    <a:schemeClr val="accent1"/>
                  </a:solidFill>
                  <a:prstDash val="solid"/>
                </a:ln>
                <a:solidFill>
                  <a:schemeClr val="accent1">
                    <a:lumMod val="50000"/>
                  </a:schemeClr>
                </a:solidFill>
                <a:effectLst>
                  <a:outerShdw dist="38100" dir="2640000" algn="bl" rotWithShape="0">
                    <a:schemeClr val="accent1"/>
                  </a:outerShdw>
                </a:effectLst>
              </a:rPr>
              <a:t>MERCADEO Y PUBLICIDAD</a:t>
            </a:r>
          </a:p>
          <a:p>
            <a:pPr algn="ctr">
              <a:defRPr/>
            </a:pPr>
            <a:r>
              <a:rPr lang="es-ES" sz="4400" b="1" dirty="0">
                <a:ln w="12700">
                  <a:solidFill>
                    <a:schemeClr val="accent1"/>
                  </a:solidFill>
                  <a:prstDash val="solid"/>
                </a:ln>
                <a:solidFill>
                  <a:schemeClr val="accent1">
                    <a:lumMod val="50000"/>
                  </a:schemeClr>
                </a:solidFill>
                <a:effectLst>
                  <a:outerShdw dist="38100" dir="2640000" algn="bl" rotWithShape="0">
                    <a:schemeClr val="accent1"/>
                  </a:outerShdw>
                </a:effectLst>
              </a:rPr>
              <a:t> 2021</a:t>
            </a:r>
          </a:p>
        </p:txBody>
      </p:sp>
      <p:pic>
        <p:nvPicPr>
          <p:cNvPr id="2051" name="Picture 5" descr="Curso: Material de apoyo - Mercadeo">
            <a:extLst>
              <a:ext uri="{FF2B5EF4-FFF2-40B4-BE49-F238E27FC236}">
                <a16:creationId xmlns:a16="http://schemas.microsoft.com/office/drawing/2014/main" id="{5309794A-66CD-469F-9E33-3C027A9F1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85950"/>
            <a:ext cx="6497638"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9126ABB-58CF-46C8-BEB0-0D46B8936E37}"/>
              </a:ext>
            </a:extLst>
          </p:cNvPr>
          <p:cNvSpPr/>
          <p:nvPr/>
        </p:nvSpPr>
        <p:spPr>
          <a:xfrm>
            <a:off x="0" y="211384"/>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C. TELEVISÓN</a:t>
            </a:r>
          </a:p>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PRESUPUESTO $ 200.000.000</a:t>
            </a:r>
          </a:p>
        </p:txBody>
      </p:sp>
      <p:pic>
        <p:nvPicPr>
          <p:cNvPr id="11267" name="Picture 77" descr="Cosmovision (@CosmovisionOfi) | Twitter">
            <a:extLst>
              <a:ext uri="{FF2B5EF4-FFF2-40B4-BE49-F238E27FC236}">
                <a16:creationId xmlns:a16="http://schemas.microsoft.com/office/drawing/2014/main" id="{AF302CD9-5F8F-4AA5-87E3-AE17DF9D6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0" t="42545" b="35645"/>
          <a:stretch>
            <a:fillRect/>
          </a:stretch>
        </p:blipFill>
        <p:spPr bwMode="auto">
          <a:xfrm>
            <a:off x="758825" y="1657350"/>
            <a:ext cx="29813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9" descr="Todos Somos Región: la solidaridad nos une | Todos Somos Región">
            <a:extLst>
              <a:ext uri="{FF2B5EF4-FFF2-40B4-BE49-F238E27FC236}">
                <a16:creationId xmlns:a16="http://schemas.microsoft.com/office/drawing/2014/main" id="{84A0B443-9CAB-4A66-BF3E-BF7A905DA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388" y="1295400"/>
            <a:ext cx="11715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Imagen 1">
            <a:extLst>
              <a:ext uri="{FF2B5EF4-FFF2-40B4-BE49-F238E27FC236}">
                <a16:creationId xmlns:a16="http://schemas.microsoft.com/office/drawing/2014/main" id="{8D64971F-0400-45CE-B707-F11CCB98F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999" b="28545"/>
          <a:stretch>
            <a:fillRect/>
          </a:stretch>
        </p:blipFill>
        <p:spPr bwMode="auto">
          <a:xfrm>
            <a:off x="4446588" y="1717675"/>
            <a:ext cx="22939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1" descr="Programación Tele Vid HD, Hoy | Programación de TV en Colombia | mi.tv">
            <a:extLst>
              <a:ext uri="{FF2B5EF4-FFF2-40B4-BE49-F238E27FC236}">
                <a16:creationId xmlns:a16="http://schemas.microsoft.com/office/drawing/2014/main" id="{A8791DE1-6F8E-48BE-A97F-02A39EEEA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57" t="17976" r="21275" b="28674"/>
          <a:stretch>
            <a:fillRect/>
          </a:stretch>
        </p:blipFill>
        <p:spPr bwMode="auto">
          <a:xfrm>
            <a:off x="7159625" y="3117850"/>
            <a:ext cx="12255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descr="Teleantioquia y Canal Capital estrenan logo - Brandbog">
            <a:extLst>
              <a:ext uri="{FF2B5EF4-FFF2-40B4-BE49-F238E27FC236}">
                <a16:creationId xmlns:a16="http://schemas.microsoft.com/office/drawing/2014/main" id="{3B3F545E-7213-4866-9BAE-D8BBCA4BE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151" t="43509" r="55087" b="39848"/>
          <a:stretch>
            <a:fillRect/>
          </a:stretch>
        </p:blipFill>
        <p:spPr bwMode="auto">
          <a:xfrm>
            <a:off x="117475" y="3232150"/>
            <a:ext cx="29876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5" descr="Informe de Sostenibilidad 2018 | Caracol Televisión | Grupo Valorem">
            <a:extLst>
              <a:ext uri="{FF2B5EF4-FFF2-40B4-BE49-F238E27FC236}">
                <a16:creationId xmlns:a16="http://schemas.microsoft.com/office/drawing/2014/main" id="{C200BD37-C457-423E-868F-57C7A03D8F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13" y="4162425"/>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Imagen 6">
            <a:extLst>
              <a:ext uri="{FF2B5EF4-FFF2-40B4-BE49-F238E27FC236}">
                <a16:creationId xmlns:a16="http://schemas.microsoft.com/office/drawing/2014/main" id="{93BAC667-D0F6-4247-9806-30573D3B7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5375" b="23575"/>
          <a:stretch>
            <a:fillRect/>
          </a:stretch>
        </p:blipFill>
        <p:spPr bwMode="auto">
          <a:xfrm>
            <a:off x="4217988" y="3295650"/>
            <a:ext cx="18208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87" descr="Cinemark - Financiera Progressa">
            <a:extLst>
              <a:ext uri="{FF2B5EF4-FFF2-40B4-BE49-F238E27FC236}">
                <a16:creationId xmlns:a16="http://schemas.microsoft.com/office/drawing/2014/main" id="{ECA54349-A200-4FFA-B7AB-72B27FC43A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2913" y="4429125"/>
            <a:ext cx="29718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91" descr="Cine Colombia - Home | Facebook">
            <a:extLst>
              <a:ext uri="{FF2B5EF4-FFF2-40B4-BE49-F238E27FC236}">
                <a16:creationId xmlns:a16="http://schemas.microsoft.com/office/drawing/2014/main" id="{1BFEC9C7-AEFA-4103-B516-1DEF425DFD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510" t="16263" r="10265" b="11736"/>
          <a:stretch>
            <a:fillRect/>
          </a:stretch>
        </p:blipFill>
        <p:spPr bwMode="auto">
          <a:xfrm>
            <a:off x="6740525" y="4792663"/>
            <a:ext cx="18637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9126ABB-58CF-46C8-BEB0-0D46B8936E37}"/>
              </a:ext>
            </a:extLst>
          </p:cNvPr>
          <p:cNvSpPr/>
          <p:nvPr/>
        </p:nvSpPr>
        <p:spPr>
          <a:xfrm>
            <a:off x="-425629" y="179666"/>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C. TELEVISÓN</a:t>
            </a:r>
          </a:p>
          <a:p>
            <a:pPr algn="ctr">
              <a:defRPr/>
            </a:pPr>
            <a:r>
              <a:rPr lang="es-ES" sz="2400" b="1" dirty="0">
                <a:ln w="12700">
                  <a:solidFill>
                    <a:schemeClr val="accent1"/>
                  </a:solidFill>
                  <a:prstDash val="solid"/>
                </a:ln>
                <a:solidFill>
                  <a:schemeClr val="accent5">
                    <a:lumMod val="50000"/>
                  </a:schemeClr>
                </a:solidFill>
                <a:effectLst>
                  <a:outerShdw dist="38100" dir="2640000" algn="bl" rotWithShape="0">
                    <a:schemeClr val="accent1"/>
                  </a:outerShdw>
                </a:effectLst>
              </a:rPr>
              <a:t>PRESUPUESTO $ 200.000.000</a:t>
            </a:r>
          </a:p>
        </p:txBody>
      </p:sp>
      <p:graphicFrame>
        <p:nvGraphicFramePr>
          <p:cNvPr id="3" name="Tabla 2">
            <a:extLst>
              <a:ext uri="{FF2B5EF4-FFF2-40B4-BE49-F238E27FC236}">
                <a16:creationId xmlns:a16="http://schemas.microsoft.com/office/drawing/2014/main" id="{71563A7E-3D29-4FD4-8239-54AEF5C892F5}"/>
              </a:ext>
            </a:extLst>
          </p:cNvPr>
          <p:cNvGraphicFramePr>
            <a:graphicFrameLocks noGrp="1"/>
          </p:cNvGraphicFramePr>
          <p:nvPr/>
        </p:nvGraphicFramePr>
        <p:xfrm>
          <a:off x="3255963" y="1011238"/>
          <a:ext cx="6122987" cy="5514975"/>
        </p:xfrm>
        <a:graphic>
          <a:graphicData uri="http://schemas.openxmlformats.org/drawingml/2006/table">
            <a:tbl>
              <a:tblPr/>
              <a:tblGrid>
                <a:gridCol w="3038568">
                  <a:extLst>
                    <a:ext uri="{9D8B030D-6E8A-4147-A177-3AD203B41FA5}">
                      <a16:colId xmlns:a16="http://schemas.microsoft.com/office/drawing/2014/main" val="628058327"/>
                    </a:ext>
                  </a:extLst>
                </a:gridCol>
                <a:gridCol w="3084419">
                  <a:extLst>
                    <a:ext uri="{9D8B030D-6E8A-4147-A177-3AD203B41FA5}">
                      <a16:colId xmlns:a16="http://schemas.microsoft.com/office/drawing/2014/main" val="2794738038"/>
                    </a:ext>
                  </a:extLst>
                </a:gridCol>
              </a:tblGrid>
              <a:tr h="221367">
                <a:tc>
                  <a:txBody>
                    <a:bodyPr/>
                    <a:lstStyle/>
                    <a:p>
                      <a:pPr algn="ctr" fontAlgn="t"/>
                      <a:r>
                        <a:rPr lang="es-CO" sz="1000" b="1" i="0" u="none" strike="noStrike" dirty="0">
                          <a:solidFill>
                            <a:schemeClr val="accent1">
                              <a:lumMod val="50000"/>
                            </a:schemeClr>
                          </a:solidFill>
                          <a:effectLst/>
                          <a:latin typeface="Arial" panose="020B0604020202020204" pitchFamily="34" charset="0"/>
                        </a:rPr>
                        <a:t>PROMOCIÓN</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t"/>
                      <a:r>
                        <a:rPr lang="es-CO" sz="1000" b="1" i="0" u="none" strike="noStrike" dirty="0">
                          <a:solidFill>
                            <a:schemeClr val="accent1">
                              <a:lumMod val="50000"/>
                            </a:schemeClr>
                          </a:solidFill>
                          <a:effectLst/>
                          <a:latin typeface="Arial" panose="020B0604020202020204" pitchFamily="34" charset="0"/>
                        </a:rPr>
                        <a:t>MEDIO</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192499650"/>
                  </a:ext>
                </a:extLst>
              </a:tr>
              <a:tr h="223580">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t"/>
                      <a:r>
                        <a:rPr lang="es-CO" sz="1200" b="1" i="0" u="none" strike="noStrike" dirty="0">
                          <a:solidFill>
                            <a:srgbClr val="C00000"/>
                          </a:solidFill>
                          <a:effectLst/>
                          <a:latin typeface="Arial" panose="020B0604020202020204" pitchFamily="34" charset="0"/>
                          <a:cs typeface="Arial" panose="020B0604020202020204" pitchFamily="34" charset="0"/>
                        </a:rPr>
                        <a:t>Cosmovisión </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10442800"/>
                  </a:ext>
                </a:extLst>
              </a:tr>
              <a:tr h="223580">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Telemedellín</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38546955"/>
                  </a:ext>
                </a:extLst>
              </a:tr>
              <a:tr h="223580">
                <a:tc>
                  <a:txBody>
                    <a:bodyPr/>
                    <a:lstStyle/>
                    <a:p>
                      <a:pPr algn="just" fontAlgn="t"/>
                      <a:r>
                        <a:rPr lang="es-CO" sz="1200" b="1" i="0" u="none" strike="noStrike">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Teleantioquia</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16988071"/>
                  </a:ext>
                </a:extLst>
              </a:tr>
              <a:tr h="223580">
                <a:tc>
                  <a:txBody>
                    <a:bodyPr/>
                    <a:lstStyle/>
                    <a:p>
                      <a:pPr algn="just" fontAlgn="t"/>
                      <a:r>
                        <a:rPr lang="es-CO" sz="1200" b="1" i="0" u="none" strike="noStrike">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Televid</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95500169"/>
                  </a:ext>
                </a:extLst>
              </a:tr>
              <a:tr h="223580">
                <a:tc>
                  <a:txBody>
                    <a:bodyPr/>
                    <a:lstStyle/>
                    <a:p>
                      <a:pPr algn="just" fontAlgn="t"/>
                      <a:r>
                        <a:rPr lang="es-CO" sz="1200" b="1" i="0" u="none" strike="noStrike">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27 Canales municipales</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1648115"/>
                  </a:ext>
                </a:extLst>
              </a:tr>
              <a:tr h="223580">
                <a:tc>
                  <a:txBody>
                    <a:bodyPr/>
                    <a:lstStyle/>
                    <a:p>
                      <a:pPr algn="just" fontAlgn="t"/>
                      <a:r>
                        <a:rPr lang="es-CO" sz="1200" b="1" i="0" u="none" strike="noStrike">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t"/>
                      <a:r>
                        <a:rPr lang="es-CO" sz="1200" b="1" i="0" u="none" strike="noStrike" dirty="0">
                          <a:solidFill>
                            <a:srgbClr val="C00000"/>
                          </a:solidFill>
                          <a:effectLst/>
                          <a:latin typeface="Arial" panose="020B0604020202020204" pitchFamily="34" charset="0"/>
                          <a:cs typeface="Arial" panose="020B0604020202020204" pitchFamily="34" charset="0"/>
                        </a:rPr>
                        <a:t>Fox canal Internacional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6639005"/>
                  </a:ext>
                </a:extLst>
              </a:tr>
              <a:tr h="223580">
                <a:tc>
                  <a:txBody>
                    <a:bodyPr/>
                    <a:lstStyle/>
                    <a:p>
                      <a:pPr algn="just" fontAlgn="t"/>
                      <a:r>
                        <a:rPr lang="es-CO" sz="1200" b="1" i="0" u="none" strike="noStrike">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t"/>
                      <a:r>
                        <a:rPr lang="es-CO" sz="1200" b="1" i="0" u="none" strike="noStrike" dirty="0">
                          <a:solidFill>
                            <a:srgbClr val="C00000"/>
                          </a:solidFill>
                          <a:effectLst/>
                          <a:latin typeface="Arial" panose="020B0604020202020204" pitchFamily="34" charset="0"/>
                          <a:cs typeface="Arial" panose="020B0604020202020204" pitchFamily="34" charset="0"/>
                        </a:rPr>
                        <a:t>Canal Caracol</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53168690"/>
                  </a:ext>
                </a:extLst>
              </a:tr>
              <a:tr h="223580">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Discovery canal Internacional </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44815533"/>
                  </a:ext>
                </a:extLst>
              </a:tr>
              <a:tr h="223580">
                <a:tc>
                  <a:txBody>
                    <a:bodyPr/>
                    <a:lstStyle/>
                    <a:p>
                      <a:pPr algn="just" fontAlgn="t"/>
                      <a:r>
                        <a:rPr lang="es-CO" sz="1200" b="1" i="0" u="none" strike="noStrike">
                          <a:solidFill>
                            <a:srgbClr val="C00000"/>
                          </a:solidFill>
                          <a:effectLst/>
                          <a:latin typeface="Arial" panose="020B0604020202020204" pitchFamily="34" charset="0"/>
                          <a:cs typeface="Arial" panose="020B0604020202020204" pitchFamily="34" charset="0"/>
                        </a:rPr>
                        <a:t>Oferta General </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es-ES" sz="1200" b="1" i="0" u="none" strike="noStrike" dirty="0">
                          <a:solidFill>
                            <a:srgbClr val="C00000"/>
                          </a:solidFill>
                          <a:effectLst/>
                          <a:latin typeface="Arial" panose="020B0604020202020204" pitchFamily="34" charset="0"/>
                          <a:cs typeface="Arial" panose="020B0604020202020204" pitchFamily="34" charset="0"/>
                        </a:rPr>
                        <a:t>10 Salas de cine Cinecolombia</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96997085"/>
                  </a:ext>
                </a:extLst>
              </a:tr>
              <a:tr h="436091">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es-ES" sz="1200" b="1" i="0" u="none" strike="noStrike" dirty="0">
                          <a:solidFill>
                            <a:srgbClr val="C00000"/>
                          </a:solidFill>
                          <a:effectLst/>
                          <a:latin typeface="Arial" panose="020B0604020202020204" pitchFamily="34" charset="0"/>
                          <a:cs typeface="Arial" panose="020B0604020202020204" pitchFamily="34" charset="0"/>
                        </a:rPr>
                        <a:t>12 Salas de cine Cinemark, </a:t>
                      </a:r>
                      <a:r>
                        <a:rPr lang="es-ES" sz="1200" b="1" i="0" u="none" strike="noStrike" dirty="0" err="1">
                          <a:solidFill>
                            <a:srgbClr val="C00000"/>
                          </a:solidFill>
                          <a:effectLst/>
                          <a:latin typeface="Arial" panose="020B0604020202020204" pitchFamily="34" charset="0"/>
                          <a:cs typeface="Arial" panose="020B0604020202020204" pitchFamily="34" charset="0"/>
                        </a:rPr>
                        <a:t>Procinal</a:t>
                      </a:r>
                      <a:r>
                        <a:rPr lang="es-ES" sz="1200" b="1" i="0" u="none" strike="noStrike" dirty="0">
                          <a:solidFill>
                            <a:srgbClr val="C00000"/>
                          </a:solidFill>
                          <a:effectLst/>
                          <a:latin typeface="Arial" panose="020B0604020202020204" pitchFamily="34" charset="0"/>
                          <a:cs typeface="Arial" panose="020B0604020202020204" pitchFamily="34" charset="0"/>
                        </a:rPr>
                        <a:t>, Royal Filmas y sedes.</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76791350"/>
                  </a:ext>
                </a:extLst>
              </a:tr>
              <a:tr h="223580">
                <a:tc>
                  <a:txBody>
                    <a:bodyPr/>
                    <a:lstStyle/>
                    <a:p>
                      <a:pPr algn="just" fontAlgn="t"/>
                      <a:r>
                        <a:rPr lang="es-CO" sz="1200" b="1" i="0" u="none" strike="noStrike" dirty="0">
                          <a:solidFill>
                            <a:srgbClr val="C00000"/>
                          </a:solidFill>
                          <a:effectLst/>
                          <a:latin typeface="Arial" panose="020B0604020202020204" pitchFamily="34" charset="0"/>
                          <a:cs typeface="Arial" panose="020B0604020202020204" pitchFamily="34" charset="0"/>
                        </a:rPr>
                        <a:t>Oferta General</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es-CO" sz="1200" b="1" i="0" u="none" strike="noStrike" dirty="0">
                          <a:solidFill>
                            <a:srgbClr val="C00000"/>
                          </a:solidFill>
                          <a:effectLst/>
                          <a:latin typeface="Arial" panose="020B0604020202020204" pitchFamily="34" charset="0"/>
                          <a:cs typeface="Arial" panose="020B0604020202020204" pitchFamily="34" charset="0"/>
                        </a:rPr>
                        <a:t>CM&amp; canal 1</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53836905"/>
                  </a:ext>
                </a:extLst>
              </a:tr>
              <a:tr h="436091">
                <a:tc>
                  <a:txBody>
                    <a:bodyPr/>
                    <a:lstStyle/>
                    <a:p>
                      <a:pPr algn="just" fontAlgn="t"/>
                      <a:r>
                        <a:rPr lang="es-CO" sz="1200" b="1" i="0" u="none" strike="noStrike">
                          <a:solidFill>
                            <a:srgbClr val="002060"/>
                          </a:solidFill>
                          <a:effectLst/>
                          <a:latin typeface="Arial" panose="020B0604020202020204" pitchFamily="34" charset="0"/>
                          <a:cs typeface="Arial" panose="020B0604020202020204" pitchFamily="34" charset="0"/>
                        </a:rPr>
                        <a:t>Oferta Específica Pregrados (Distancia)</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fontAlgn="t"/>
                      <a:r>
                        <a:rPr lang="es-CO" sz="1200" b="1" i="0" u="none" strike="noStrike" dirty="0">
                          <a:solidFill>
                            <a:srgbClr val="002060"/>
                          </a:solidFill>
                          <a:effectLst/>
                          <a:latin typeface="Arial" panose="020B0604020202020204" pitchFamily="34" charset="0"/>
                          <a:cs typeface="Arial" panose="020B0604020202020204" pitchFamily="34" charset="0"/>
                        </a:rPr>
                        <a:t>27 Canales municipales</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34166519"/>
                  </a:ext>
                </a:extLst>
              </a:tr>
              <a:tr h="436091">
                <a:tc>
                  <a:txBody>
                    <a:bodyPr/>
                    <a:lstStyle/>
                    <a:p>
                      <a:pPr algn="just" fontAlgn="t"/>
                      <a:r>
                        <a:rPr lang="es-CO" sz="1200" b="1" i="0" u="none" strike="noStrike">
                          <a:solidFill>
                            <a:schemeClr val="bg1"/>
                          </a:solidFill>
                          <a:effectLst/>
                          <a:latin typeface="Arial" panose="020B0604020202020204" pitchFamily="34" charset="0"/>
                          <a:cs typeface="Arial" panose="020B0604020202020204" pitchFamily="34" charset="0"/>
                        </a:rPr>
                        <a:t>Oferta Específica Posgrados (Distancia)</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just" fontAlgn="t"/>
                      <a:r>
                        <a:rPr lang="es-CO" sz="1200" b="1" i="0" u="none" strike="noStrike" dirty="0">
                          <a:solidFill>
                            <a:schemeClr val="bg1"/>
                          </a:solidFill>
                          <a:effectLst/>
                          <a:latin typeface="Arial" panose="020B0604020202020204" pitchFamily="34" charset="0"/>
                          <a:cs typeface="Arial" panose="020B0604020202020204" pitchFamily="34" charset="0"/>
                        </a:rPr>
                        <a:t>27 Canales municipales</a:t>
                      </a:r>
                    </a:p>
                  </a:txBody>
                  <a:tcPr marL="9522" marR="9522" marT="952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082367058"/>
                  </a:ext>
                </a:extLst>
              </a:tr>
              <a:tr h="436091">
                <a:tc>
                  <a:txBody>
                    <a:bodyPr/>
                    <a:lstStyle/>
                    <a:p>
                      <a:pPr algn="just" fontAlgn="t"/>
                      <a:r>
                        <a:rPr lang="es-CO" sz="1200" b="1" i="0" u="none" strike="noStrike" dirty="0">
                          <a:solidFill>
                            <a:srgbClr val="002060"/>
                          </a:solidFill>
                          <a:effectLst/>
                          <a:latin typeface="Arial" panose="020B0604020202020204" pitchFamily="34" charset="0"/>
                          <a:cs typeface="Arial" panose="020B0604020202020204" pitchFamily="34" charset="0"/>
                        </a:rPr>
                        <a:t>Oferta Específica Pregrados </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s-ES" sz="1200" b="1" i="0" u="none" strike="noStrike" dirty="0">
                          <a:solidFill>
                            <a:srgbClr val="002060"/>
                          </a:solidFill>
                          <a:effectLst/>
                          <a:latin typeface="Arial" panose="020B0604020202020204" pitchFamily="34" charset="0"/>
                          <a:cs typeface="Arial" panose="020B0604020202020204" pitchFamily="34" charset="0"/>
                        </a:rPr>
                        <a:t>Cosmovisión (Nos Cogió la Noche)</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041386981"/>
                  </a:ext>
                </a:extLst>
              </a:tr>
              <a:tr h="436091">
                <a:tc>
                  <a:txBody>
                    <a:bodyPr/>
                    <a:lstStyle/>
                    <a:p>
                      <a:pPr algn="just" fontAlgn="t"/>
                      <a:r>
                        <a:rPr lang="es-CO" sz="1200" b="1" i="0" u="none" strike="noStrike">
                          <a:solidFill>
                            <a:schemeClr val="bg1"/>
                          </a:solidFill>
                          <a:effectLst/>
                          <a:latin typeface="Arial" panose="020B0604020202020204" pitchFamily="34" charset="0"/>
                          <a:cs typeface="Arial" panose="020B0604020202020204" pitchFamily="34" charset="0"/>
                        </a:rPr>
                        <a:t>Oferta Específica Posgrados</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s-ES" sz="1200" b="1" i="0" u="none" strike="noStrike" dirty="0">
                          <a:solidFill>
                            <a:schemeClr val="bg1"/>
                          </a:solidFill>
                          <a:effectLst/>
                          <a:latin typeface="Arial" panose="020B0604020202020204" pitchFamily="34" charset="0"/>
                          <a:cs typeface="Arial" panose="020B0604020202020204" pitchFamily="34" charset="0"/>
                        </a:rPr>
                        <a:t>Cosmovisión (Nos Cogió la Noche)</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59816402"/>
                  </a:ext>
                </a:extLst>
              </a:tr>
              <a:tr h="223580">
                <a:tc>
                  <a:txBody>
                    <a:bodyPr/>
                    <a:lstStyle/>
                    <a:p>
                      <a:pPr algn="just" fontAlgn="t"/>
                      <a:r>
                        <a:rPr lang="es-CO" sz="1200" b="1" i="0" u="none" strike="noStrike">
                          <a:solidFill>
                            <a:schemeClr val="bg1"/>
                          </a:solidFill>
                          <a:effectLst/>
                          <a:latin typeface="Arial" panose="020B0604020202020204" pitchFamily="34" charset="0"/>
                          <a:cs typeface="Arial" panose="020B0604020202020204" pitchFamily="34" charset="0"/>
                        </a:rPr>
                        <a:t>Oferta Específica Posgrados</a:t>
                      </a:r>
                    </a:p>
                  </a:txBody>
                  <a:tcPr marL="9522" marR="9522" marT="952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s-CO" sz="1200" b="1" i="0" u="none" strike="noStrike" dirty="0">
                          <a:solidFill>
                            <a:schemeClr val="bg1"/>
                          </a:solidFill>
                          <a:effectLst/>
                          <a:latin typeface="Arial" panose="020B0604020202020204" pitchFamily="34" charset="0"/>
                          <a:cs typeface="Arial" panose="020B0604020202020204" pitchFamily="34" charset="0"/>
                        </a:rPr>
                        <a:t>Hora 13 Noticias </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590962888"/>
                  </a:ext>
                </a:extLst>
              </a:tr>
              <a:tr h="215094">
                <a:tc>
                  <a:txBody>
                    <a:bodyPr/>
                    <a:lstStyle/>
                    <a:p>
                      <a:pPr algn="l" fontAlgn="b"/>
                      <a:r>
                        <a:rPr lang="es-CO" sz="1200" b="1" i="0" u="none" strike="noStrike">
                          <a:solidFill>
                            <a:srgbClr val="002060"/>
                          </a:solidFill>
                          <a:effectLst/>
                          <a:latin typeface="Arial" panose="020B0604020202020204" pitchFamily="34" charset="0"/>
                          <a:cs typeface="Arial" panose="020B0604020202020204" pitchFamily="34" charset="0"/>
                        </a:rPr>
                        <a:t>Oferta Específica Pregrados </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s-CO" sz="1200" b="1" i="0" u="none" strike="noStrike" dirty="0">
                          <a:solidFill>
                            <a:srgbClr val="002060"/>
                          </a:solidFill>
                          <a:effectLst/>
                          <a:latin typeface="Arial" panose="020B0604020202020204" pitchFamily="34" charset="0"/>
                          <a:cs typeface="Arial" panose="020B0604020202020204" pitchFamily="34" charset="0"/>
                        </a:rPr>
                        <a:t>Hora 13 Noticias </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897569738"/>
                  </a:ext>
                </a:extLst>
              </a:tr>
              <a:tr h="215094">
                <a:tc>
                  <a:txBody>
                    <a:bodyPr/>
                    <a:lstStyle/>
                    <a:p>
                      <a:pPr algn="l" fontAlgn="b"/>
                      <a:r>
                        <a:rPr lang="es-CO" sz="1200" b="1" i="0" u="none" strike="noStrike" dirty="0">
                          <a:solidFill>
                            <a:schemeClr val="bg1"/>
                          </a:solidFill>
                          <a:effectLst/>
                          <a:latin typeface="Arial" panose="020B0604020202020204" pitchFamily="34" charset="0"/>
                          <a:cs typeface="Arial" panose="020B0604020202020204" pitchFamily="34" charset="0"/>
                        </a:rPr>
                        <a:t>Oferta especifica Posgrados</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s-CO" sz="1200" b="1" i="0" u="none" strike="noStrike" dirty="0">
                          <a:solidFill>
                            <a:schemeClr val="bg1"/>
                          </a:solidFill>
                          <a:effectLst/>
                          <a:latin typeface="Arial" panose="020B0604020202020204" pitchFamily="34" charset="0"/>
                          <a:cs typeface="Arial" panose="020B0604020202020204" pitchFamily="34" charset="0"/>
                        </a:rPr>
                        <a:t>Teleantioquia Noticias</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929798982"/>
                  </a:ext>
                </a:extLst>
              </a:tr>
              <a:tr h="223580">
                <a:tc>
                  <a:txBody>
                    <a:bodyPr/>
                    <a:lstStyle/>
                    <a:p>
                      <a:pPr algn="l" fontAlgn="b"/>
                      <a:r>
                        <a:rPr lang="es-CO" sz="1200" b="1" i="0" u="none" strike="noStrike" dirty="0">
                          <a:solidFill>
                            <a:srgbClr val="002060"/>
                          </a:solidFill>
                          <a:effectLst/>
                          <a:latin typeface="Arial" panose="020B0604020202020204" pitchFamily="34" charset="0"/>
                          <a:cs typeface="Arial" panose="020B0604020202020204" pitchFamily="34" charset="0"/>
                        </a:rPr>
                        <a:t>Oferta Específica Pregrados</a:t>
                      </a:r>
                      <a:r>
                        <a:rPr lang="es-CO" sz="1200" b="1" i="0" u="none" strike="noStrike" dirty="0">
                          <a:solidFill>
                            <a:srgbClr val="000000"/>
                          </a:solidFill>
                          <a:effectLst/>
                          <a:latin typeface="Arial" panose="020B0604020202020204" pitchFamily="34" charset="0"/>
                          <a:cs typeface="Arial" panose="020B0604020202020204" pitchFamily="34" charset="0"/>
                        </a:rPr>
                        <a:t> </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l" fontAlgn="b"/>
                      <a:r>
                        <a:rPr lang="es-CO" sz="1200" b="1" i="0" u="none" strike="noStrike" dirty="0">
                          <a:solidFill>
                            <a:srgbClr val="002060"/>
                          </a:solidFill>
                          <a:effectLst/>
                          <a:latin typeface="Arial" panose="020B0604020202020204" pitchFamily="34" charset="0"/>
                          <a:cs typeface="Arial" panose="020B0604020202020204" pitchFamily="34" charset="0"/>
                        </a:rPr>
                        <a:t>Teleantioquia Noticias</a:t>
                      </a:r>
                    </a:p>
                  </a:txBody>
                  <a:tcPr marL="9522" marR="9522"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606163512"/>
                  </a:ext>
                </a:extLst>
              </a:tr>
            </a:tbl>
          </a:graphicData>
        </a:graphic>
      </p:graphicFrame>
      <p:pic>
        <p:nvPicPr>
          <p:cNvPr id="12359" name="Picture 75" descr="Dibujos animados tv rojo. Sombra y deslumbramiento. 517346 Vector en  Vecteezy">
            <a:extLst>
              <a:ext uri="{FF2B5EF4-FFF2-40B4-BE49-F238E27FC236}">
                <a16:creationId xmlns:a16="http://schemas.microsoft.com/office/drawing/2014/main" id="{4F11BD14-A6E2-4BC5-869A-7B87F238C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043" b="-105"/>
          <a:stretch>
            <a:fillRect/>
          </a:stretch>
        </p:blipFill>
        <p:spPr bwMode="auto">
          <a:xfrm>
            <a:off x="0" y="1789113"/>
            <a:ext cx="28162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3373235-C1E9-4C09-BDB7-A1311E76424F}"/>
              </a:ext>
            </a:extLst>
          </p:cNvPr>
          <p:cNvSpPr/>
          <p:nvPr/>
        </p:nvSpPr>
        <p:spPr>
          <a:xfrm>
            <a:off x="0" y="211384"/>
            <a:ext cx="9995258" cy="1200329"/>
          </a:xfrm>
          <a:prstGeom prst="rect">
            <a:avLst/>
          </a:prstGeom>
          <a:noFill/>
        </p:spPr>
        <p:txBody>
          <a:bodyPr>
            <a:spAutoFit/>
          </a:bodyPr>
          <a:lstStyle/>
          <a:p>
            <a:pPr algn="ctr">
              <a:defRPr/>
            </a:pPr>
            <a:r>
              <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 OTROS MEDIOS </a:t>
            </a:r>
          </a:p>
          <a:p>
            <a:pPr algn="ctr">
              <a:defRPr/>
            </a:pPr>
            <a:r>
              <a:rPr lang="es-ES" sz="2400" b="1" dirty="0">
                <a:ln w="12700">
                  <a:solidFill>
                    <a:schemeClr val="accent1"/>
                  </a:solidFill>
                  <a:prstDash val="solid"/>
                </a:ln>
                <a:solidFill>
                  <a:schemeClr val="accent5">
                    <a:lumMod val="50000"/>
                  </a:schemeClr>
                </a:solidFill>
                <a:effectLst>
                  <a:outerShdw dist="38100" dir="2640000" algn="bl" rotWithShape="0">
                    <a:schemeClr val="accent1"/>
                  </a:outerShdw>
                </a:effectLst>
              </a:rPr>
              <a:t>PRESUPUESTO $ 300.000.000  </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3315" name="Imagen 2">
            <a:extLst>
              <a:ext uri="{FF2B5EF4-FFF2-40B4-BE49-F238E27FC236}">
                <a16:creationId xmlns:a16="http://schemas.microsoft.com/office/drawing/2014/main" id="{68C1C202-A70F-412E-BEF6-52ADD11E1E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2760663"/>
            <a:ext cx="24606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a:extLst>
              <a:ext uri="{FF2B5EF4-FFF2-40B4-BE49-F238E27FC236}">
                <a16:creationId xmlns:a16="http://schemas.microsoft.com/office/drawing/2014/main" id="{79D099C3-36F4-4A64-890C-091039A93E76}"/>
              </a:ext>
            </a:extLst>
          </p:cNvPr>
          <p:cNvGraphicFramePr>
            <a:graphicFrameLocks noGrp="1"/>
          </p:cNvGraphicFramePr>
          <p:nvPr/>
        </p:nvGraphicFramePr>
        <p:xfrm>
          <a:off x="2981325" y="1011238"/>
          <a:ext cx="5949950" cy="5527675"/>
        </p:xfrm>
        <a:graphic>
          <a:graphicData uri="http://schemas.openxmlformats.org/drawingml/2006/table">
            <a:tbl>
              <a:tblPr/>
              <a:tblGrid>
                <a:gridCol w="3670682">
                  <a:extLst>
                    <a:ext uri="{9D8B030D-6E8A-4147-A177-3AD203B41FA5}">
                      <a16:colId xmlns:a16="http://schemas.microsoft.com/office/drawing/2014/main" val="2963356846"/>
                    </a:ext>
                  </a:extLst>
                </a:gridCol>
                <a:gridCol w="2279268">
                  <a:extLst>
                    <a:ext uri="{9D8B030D-6E8A-4147-A177-3AD203B41FA5}">
                      <a16:colId xmlns:a16="http://schemas.microsoft.com/office/drawing/2014/main" val="344165955"/>
                    </a:ext>
                  </a:extLst>
                </a:gridCol>
              </a:tblGrid>
              <a:tr h="201179">
                <a:tc>
                  <a:txBody>
                    <a:bodyPr/>
                    <a:lstStyle/>
                    <a:p>
                      <a:pPr algn="ctr" fontAlgn="ctr"/>
                      <a:r>
                        <a:rPr lang="es-CO" sz="1200" b="1" i="0" u="none" strike="noStrike" dirty="0">
                          <a:solidFill>
                            <a:srgbClr val="002060"/>
                          </a:solidFill>
                          <a:effectLst/>
                          <a:latin typeface="Arial" panose="020B0604020202020204" pitchFamily="34" charset="0"/>
                        </a:rPr>
                        <a:t>MEDIO</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200" b="1" i="0" u="none" strike="noStrike" dirty="0">
                          <a:solidFill>
                            <a:srgbClr val="002060"/>
                          </a:solidFill>
                          <a:effectLst/>
                          <a:latin typeface="Arial" panose="020B0604020202020204" pitchFamily="34" charset="0"/>
                        </a:rPr>
                        <a:t>TIPO DE PIEZA</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264522828"/>
                  </a:ext>
                </a:extLst>
              </a:tr>
              <a:tr h="201179">
                <a:tc>
                  <a:txBody>
                    <a:bodyPr/>
                    <a:lstStyle/>
                    <a:p>
                      <a:pPr algn="l" fontAlgn="ctr"/>
                      <a:r>
                        <a:rPr lang="es-CO" sz="1200" b="1" i="0" u="none" strike="noStrike" dirty="0">
                          <a:solidFill>
                            <a:schemeClr val="bg1"/>
                          </a:solidFill>
                          <a:effectLst/>
                          <a:latin typeface="Arial" panose="020B0604020202020204" pitchFamily="34" charset="0"/>
                          <a:cs typeface="Arial" panose="020B0604020202020204" pitchFamily="34" charset="0"/>
                        </a:rPr>
                        <a:t>Valla Digital el poblado</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200" b="1" i="0" u="none" strike="noStrike" dirty="0">
                          <a:solidFill>
                            <a:schemeClr val="bg1"/>
                          </a:solidFill>
                          <a:effectLst/>
                          <a:latin typeface="Arial" panose="020B0604020202020204" pitchFamily="34" charset="0"/>
                          <a:cs typeface="Arial" panose="020B0604020202020204" pitchFamily="34" charset="0"/>
                        </a:rPr>
                        <a:t>Valla</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866038033"/>
                  </a:ext>
                </a:extLst>
              </a:tr>
              <a:tr h="585337">
                <a:tc>
                  <a:txBody>
                    <a:bodyPr/>
                    <a:lstStyle/>
                    <a:p>
                      <a:pPr algn="l" fontAlgn="ctr"/>
                      <a:r>
                        <a:rPr lang="es-CO" sz="1200" b="1" i="0" u="none" strike="noStrike" dirty="0">
                          <a:solidFill>
                            <a:schemeClr val="bg1"/>
                          </a:solidFill>
                          <a:effectLst/>
                          <a:latin typeface="Arial" panose="020B0604020202020204" pitchFamily="34" charset="0"/>
                          <a:cs typeface="Arial" panose="020B0604020202020204" pitchFamily="34" charset="0"/>
                        </a:rPr>
                        <a:t>Internet  Facebook - Google - Instagram- LinkedIn y Otros (Avisos independientes por Posgrados y Pregrado)</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ES" sz="1200" b="1" i="0" u="none" strike="noStrike" dirty="0">
                          <a:solidFill>
                            <a:schemeClr val="bg1"/>
                          </a:solidFill>
                          <a:effectLst/>
                          <a:latin typeface="Arial" panose="020B0604020202020204" pitchFamily="34" charset="0"/>
                          <a:cs typeface="Arial" panose="020B0604020202020204" pitchFamily="34" charset="0"/>
                        </a:rPr>
                        <a:t>Banners y palabras clave de búsqueda</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908198476"/>
                  </a:ext>
                </a:extLst>
              </a:tr>
              <a:tr h="393258">
                <a:tc>
                  <a:txBody>
                    <a:bodyPr/>
                    <a:lstStyle/>
                    <a:p>
                      <a:pPr algn="l" fontAlgn="ctr"/>
                      <a:r>
                        <a:rPr lang="es-ES" sz="1200" b="1" i="0" u="none" strike="noStrike" dirty="0">
                          <a:solidFill>
                            <a:schemeClr val="bg1"/>
                          </a:solidFill>
                          <a:effectLst/>
                          <a:latin typeface="Arial" panose="020B0604020202020204" pitchFamily="34" charset="0"/>
                          <a:cs typeface="Arial" panose="020B0604020202020204" pitchFamily="34" charset="0"/>
                        </a:rPr>
                        <a:t>Paraderos de buses (pregrados y posgrados)</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Avisos impresos</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810015283"/>
                  </a:ext>
                </a:extLst>
              </a:tr>
              <a:tr h="393258">
                <a:tc>
                  <a:txBody>
                    <a:bodyPr/>
                    <a:lstStyle/>
                    <a:p>
                      <a:pPr algn="l" fontAlgn="ctr"/>
                      <a:r>
                        <a:rPr lang="es-ES" sz="1200" b="1" i="0" u="none" strike="noStrike" dirty="0">
                          <a:solidFill>
                            <a:schemeClr val="bg1"/>
                          </a:solidFill>
                          <a:effectLst/>
                          <a:latin typeface="Arial" panose="020B0604020202020204" pitchFamily="34" charset="0"/>
                          <a:cs typeface="Arial" panose="020B0604020202020204" pitchFamily="34" charset="0"/>
                        </a:rPr>
                        <a:t>Volanteo (Posgrados y Pregrados) 120 puntos de la Ciudad.</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Volante impreso</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622168410"/>
                  </a:ext>
                </a:extLst>
              </a:tr>
              <a:tr h="427724">
                <a:tc>
                  <a:txBody>
                    <a:bodyPr/>
                    <a:lstStyle/>
                    <a:p>
                      <a:pPr algn="l" fontAlgn="ctr"/>
                      <a:r>
                        <a:rPr lang="es-CO" sz="1200" b="1" i="0" u="none" strike="noStrike" dirty="0">
                          <a:solidFill>
                            <a:schemeClr val="bg1"/>
                          </a:solidFill>
                          <a:effectLst/>
                          <a:latin typeface="Arial" panose="020B0604020202020204" pitchFamily="34" charset="0"/>
                          <a:cs typeface="Arial" panose="020B0604020202020204" pitchFamily="34" charset="0"/>
                        </a:rPr>
                        <a:t>Avisos en Ascensores residenciales Posgrados y Pregrados </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Afiche </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273076295"/>
                  </a:ext>
                </a:extLst>
              </a:tr>
              <a:tr h="427724">
                <a:tc>
                  <a:txBody>
                    <a:bodyPr/>
                    <a:lstStyle/>
                    <a:p>
                      <a:pPr algn="l" fontAlgn="ctr"/>
                      <a:r>
                        <a:rPr lang="es-CO" sz="1200" b="1" i="0" u="none" strike="noStrike" dirty="0">
                          <a:solidFill>
                            <a:srgbClr val="002060"/>
                          </a:solidFill>
                          <a:effectLst/>
                          <a:latin typeface="Arial" panose="020B0604020202020204" pitchFamily="34" charset="0"/>
                          <a:cs typeface="Arial" panose="020B0604020202020204" pitchFamily="34" charset="0"/>
                        </a:rPr>
                        <a:t>Metro Vagón Exclusivo Pregrados</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dirty="0">
                          <a:solidFill>
                            <a:srgbClr val="002060"/>
                          </a:solidFill>
                          <a:effectLst/>
                          <a:latin typeface="Arial" panose="020B0604020202020204" pitchFamily="34" charset="0"/>
                          <a:cs typeface="Arial" panose="020B0604020202020204" pitchFamily="34" charset="0"/>
                        </a:rPr>
                        <a:t>Avisos impresos</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23215134"/>
                  </a:ext>
                </a:extLst>
              </a:tr>
              <a:tr h="201179">
                <a:tc>
                  <a:txBody>
                    <a:bodyPr/>
                    <a:lstStyle/>
                    <a:p>
                      <a:pPr algn="l" fontAlgn="ctr"/>
                      <a:r>
                        <a:rPr lang="es-CO" sz="1200" b="1" i="0" u="none" strike="noStrike" dirty="0">
                          <a:solidFill>
                            <a:schemeClr val="bg1"/>
                          </a:solidFill>
                          <a:effectLst/>
                          <a:latin typeface="Arial" panose="020B0604020202020204" pitchFamily="34" charset="0"/>
                          <a:cs typeface="Arial" panose="020B0604020202020204" pitchFamily="34" charset="0"/>
                        </a:rPr>
                        <a:t>Metro Vagón Exclusivo Posgrados</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Avisos impresos</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203117599"/>
                  </a:ext>
                </a:extLst>
              </a:tr>
              <a:tr h="393258">
                <a:tc>
                  <a:txBody>
                    <a:bodyPr/>
                    <a:lstStyle/>
                    <a:p>
                      <a:pPr algn="l" fontAlgn="ctr"/>
                      <a:r>
                        <a:rPr lang="es-ES" sz="1200" b="1" i="0" u="none" strike="noStrike" dirty="0">
                          <a:solidFill>
                            <a:schemeClr val="bg1"/>
                          </a:solidFill>
                          <a:effectLst/>
                          <a:latin typeface="Arial" panose="020B0604020202020204" pitchFamily="34" charset="0"/>
                          <a:cs typeface="Arial" panose="020B0604020202020204" pitchFamily="34" charset="0"/>
                        </a:rPr>
                        <a:t>Vallas Metro y Torniquete Pregrados y Posgrados)</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Vallas y adhesivos</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888907469"/>
                  </a:ext>
                </a:extLst>
              </a:tr>
              <a:tr h="393258">
                <a:tc>
                  <a:txBody>
                    <a:bodyPr/>
                    <a:lstStyle/>
                    <a:p>
                      <a:pPr algn="l" fontAlgn="ctr"/>
                      <a:r>
                        <a:rPr lang="es-CO" sz="1200" b="1" i="0" u="none" strike="noStrike" dirty="0">
                          <a:solidFill>
                            <a:srgbClr val="002060"/>
                          </a:solidFill>
                          <a:effectLst/>
                          <a:latin typeface="Arial" panose="020B0604020202020204" pitchFamily="34" charset="0"/>
                          <a:cs typeface="Arial" panose="020B0604020202020204" pitchFamily="34" charset="0"/>
                        </a:rPr>
                        <a:t> Avisos ventana trasera rutas escolares y privadas</a:t>
                      </a:r>
                    </a:p>
                  </a:txBody>
                  <a:tcPr marL="8665" marR="8665" marT="86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dirty="0">
                          <a:solidFill>
                            <a:srgbClr val="002060"/>
                          </a:solidFill>
                          <a:effectLst/>
                          <a:latin typeface="Arial" panose="020B0604020202020204" pitchFamily="34" charset="0"/>
                          <a:cs typeface="Arial" panose="020B0604020202020204" pitchFamily="34" charset="0"/>
                        </a:rPr>
                        <a:t>  Avisos impresos</a:t>
                      </a:r>
                    </a:p>
                  </a:txBody>
                  <a:tcPr marL="8665" marR="8665" marT="866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921288028"/>
                  </a:ext>
                </a:extLst>
              </a:tr>
              <a:tr h="374424">
                <a:tc>
                  <a:txBody>
                    <a:bodyPr/>
                    <a:lstStyle/>
                    <a:p>
                      <a:pPr algn="l" fontAlgn="b"/>
                      <a:r>
                        <a:rPr lang="es-ES" sz="1200" b="1" i="0" u="none" strike="noStrike">
                          <a:solidFill>
                            <a:srgbClr val="002060"/>
                          </a:solidFill>
                          <a:effectLst/>
                          <a:latin typeface="Arial" panose="020B0604020202020204" pitchFamily="34" charset="0"/>
                          <a:cs typeface="Arial" panose="020B0604020202020204" pitchFamily="34" charset="0"/>
                        </a:rPr>
                        <a:t>42 Rutas de buses barrios de la ciudad</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es-ES" sz="1200" b="1" i="0" u="none" strike="noStrike" dirty="0">
                          <a:solidFill>
                            <a:srgbClr val="002060"/>
                          </a:solidFill>
                          <a:effectLst/>
                          <a:latin typeface="Arial" panose="020B0604020202020204" pitchFamily="34" charset="0"/>
                          <a:cs typeface="Arial" panose="020B0604020202020204" pitchFamily="34" charset="0"/>
                        </a:rPr>
                        <a:t>Avisos impresos  interno en los Buses </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529638531"/>
                  </a:ext>
                </a:extLst>
              </a:tr>
              <a:tr h="557304">
                <a:tc>
                  <a:txBody>
                    <a:bodyPr/>
                    <a:lstStyle/>
                    <a:p>
                      <a:pPr algn="l" fontAlgn="b"/>
                      <a:r>
                        <a:rPr lang="es-CO" sz="1200" b="1" i="0" u="none" strike="noStrike">
                          <a:solidFill>
                            <a:schemeClr val="bg1"/>
                          </a:solidFill>
                          <a:effectLst/>
                          <a:latin typeface="Arial" panose="020B0604020202020204" pitchFamily="34" charset="0"/>
                          <a:cs typeface="Arial" panose="020B0604020202020204" pitchFamily="34" charset="0"/>
                        </a:rPr>
                        <a:t>Bus pauta externa</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s-ES" sz="1200" b="1" i="0" u="none" strike="noStrike" dirty="0">
                          <a:solidFill>
                            <a:schemeClr val="bg1"/>
                          </a:solidFill>
                          <a:effectLst/>
                          <a:latin typeface="Arial" panose="020B0604020202020204" pitchFamily="34" charset="0"/>
                          <a:cs typeface="Arial" panose="020B0604020202020204" pitchFamily="34" charset="0"/>
                        </a:rPr>
                        <a:t>Bus forrado en su totalidad con Publicidad de la Luis Amigó </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183440937"/>
                  </a:ext>
                </a:extLst>
              </a:tr>
              <a:tr h="393258">
                <a:tc>
                  <a:txBody>
                    <a:bodyPr/>
                    <a:lstStyle/>
                    <a:p>
                      <a:pPr algn="l" fontAlgn="b"/>
                      <a:r>
                        <a:rPr lang="es-ES" sz="1200" b="1" i="0" u="none" strike="noStrike">
                          <a:solidFill>
                            <a:schemeClr val="bg1"/>
                          </a:solidFill>
                          <a:effectLst/>
                          <a:latin typeface="Arial" panose="020B0604020202020204" pitchFamily="34" charset="0"/>
                          <a:cs typeface="Arial" panose="020B0604020202020204" pitchFamily="34" charset="0"/>
                        </a:rPr>
                        <a:t>Mensajes de Texto Público Potencial Pregrados, Posgrados y Extensión.</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s-CO" sz="1200" b="1" i="0" u="none" strike="noStrike" dirty="0">
                          <a:solidFill>
                            <a:schemeClr val="bg1"/>
                          </a:solidFill>
                          <a:effectLst/>
                          <a:latin typeface="Arial" panose="020B0604020202020204" pitchFamily="34" charset="0"/>
                          <a:cs typeface="Arial" panose="020B0604020202020204" pitchFamily="34" charset="0"/>
                        </a:rPr>
                        <a:t>SMS a teléfonos celulares </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028415404"/>
                  </a:ext>
                </a:extLst>
              </a:tr>
              <a:tr h="585337">
                <a:tc>
                  <a:txBody>
                    <a:bodyPr/>
                    <a:lstStyle/>
                    <a:p>
                      <a:pPr algn="l" fontAlgn="b"/>
                      <a:r>
                        <a:rPr lang="es-ES" sz="1200" b="1" i="0" u="none" strike="noStrike" dirty="0">
                          <a:solidFill>
                            <a:schemeClr val="bg1"/>
                          </a:solidFill>
                          <a:effectLst/>
                          <a:latin typeface="Arial" panose="020B0604020202020204" pitchFamily="34" charset="0"/>
                          <a:cs typeface="Arial" panose="020B0604020202020204" pitchFamily="34" charset="0"/>
                        </a:rPr>
                        <a:t>Banner, grupos de WhatsApp Publicidad  digital página de el Colombiano y suscriptores.</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s-CO" sz="1200" b="1" i="0" u="none" strike="noStrike" dirty="0">
                          <a:solidFill>
                            <a:schemeClr val="bg1"/>
                          </a:solidFill>
                          <a:effectLst/>
                          <a:latin typeface="Arial" panose="020B0604020202020204" pitchFamily="34" charset="0"/>
                          <a:cs typeface="Arial" panose="020B0604020202020204" pitchFamily="34" charset="0"/>
                        </a:rPr>
                        <a:t>Banner, grupos de WhatsApp </a:t>
                      </a:r>
                    </a:p>
                  </a:txBody>
                  <a:tcPr marL="8665" marR="8665" marT="86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204827719"/>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B9128D1-A305-46EF-81CE-C231D9EAE1A4}"/>
              </a:ext>
            </a:extLst>
          </p:cNvPr>
          <p:cNvSpPr/>
          <p:nvPr/>
        </p:nvSpPr>
        <p:spPr>
          <a:xfrm>
            <a:off x="0" y="211384"/>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D. OTROS MEDIOS </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CuadroTexto 6">
            <a:extLst>
              <a:ext uri="{FF2B5EF4-FFF2-40B4-BE49-F238E27FC236}">
                <a16:creationId xmlns:a16="http://schemas.microsoft.com/office/drawing/2014/main" id="{49D87042-2272-4428-B387-333D83C47285}"/>
              </a:ext>
            </a:extLst>
          </p:cNvPr>
          <p:cNvSpPr txBox="1"/>
          <p:nvPr/>
        </p:nvSpPr>
        <p:spPr>
          <a:xfrm>
            <a:off x="3918857" y="5996226"/>
            <a:ext cx="4741817" cy="861774"/>
          </a:xfrm>
          <a:prstGeom prst="rect">
            <a:avLst/>
          </a:prstGeom>
          <a:noFill/>
        </p:spPr>
        <p:txBody>
          <a:bodyPr>
            <a:spAutoFit/>
          </a:bodyPr>
          <a:lstStyle/>
          <a:p>
            <a:pPr>
              <a:defRPr/>
            </a:pPr>
            <a:r>
              <a:rPr lang="es-ES" sz="3200" b="1" dirty="0">
                <a:ln w="12700">
                  <a:solidFill>
                    <a:schemeClr val="accent1"/>
                  </a:solidFill>
                  <a:prstDash val="solid"/>
                </a:ln>
                <a:solidFill>
                  <a:srgbClr val="FF6600"/>
                </a:solidFill>
                <a:effectLst>
                  <a:outerShdw dist="38100" dir="2640000" algn="bl" rotWithShape="0">
                    <a:schemeClr val="accent1"/>
                  </a:outerShdw>
                </a:effectLst>
              </a:rPr>
              <a:t>MEDIOS DE TRANSPORTE</a:t>
            </a:r>
          </a:p>
          <a:p>
            <a:pPr>
              <a:defRPr/>
            </a:pPr>
            <a:endParaRPr lang="es-CO" dirty="0"/>
          </a:p>
        </p:txBody>
      </p:sp>
      <p:pic>
        <p:nvPicPr>
          <p:cNvPr id="14340" name="Imagen 1">
            <a:extLst>
              <a:ext uri="{FF2B5EF4-FFF2-40B4-BE49-F238E27FC236}">
                <a16:creationId xmlns:a16="http://schemas.microsoft.com/office/drawing/2014/main" id="{0E86C7A4-43CF-4310-B539-BE21A4909D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6788" y="3608388"/>
            <a:ext cx="29464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agen 2">
            <a:extLst>
              <a:ext uri="{FF2B5EF4-FFF2-40B4-BE49-F238E27FC236}">
                <a16:creationId xmlns:a16="http://schemas.microsoft.com/office/drawing/2014/main" id="{5DC65008-193E-43CA-AC94-890FD359BE2D}"/>
              </a:ext>
            </a:extLst>
          </p:cNvPr>
          <p:cNvPicPr>
            <a:picLocks noChangeAspect="1"/>
          </p:cNvPicPr>
          <p:nvPr/>
        </p:nvPicPr>
        <p:blipFill>
          <a:blip r:embed="rId3">
            <a:extLst>
              <a:ext uri="{28A0092B-C50C-407E-A947-70E740481C1C}">
                <a14:useLocalDpi xmlns:a14="http://schemas.microsoft.com/office/drawing/2010/main" val="0"/>
              </a:ext>
            </a:extLst>
          </a:blip>
          <a:srcRect l="1154" t="24892" r="-2" b="12717"/>
          <a:stretch>
            <a:fillRect/>
          </a:stretch>
        </p:blipFill>
        <p:spPr bwMode="auto">
          <a:xfrm>
            <a:off x="568325" y="3727450"/>
            <a:ext cx="458152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agen 1">
            <a:extLst>
              <a:ext uri="{FF2B5EF4-FFF2-40B4-BE49-F238E27FC236}">
                <a16:creationId xmlns:a16="http://schemas.microsoft.com/office/drawing/2014/main" id="{428BCF12-96B0-4920-A28E-DBC4D5B47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788" t="26787" r="46667" b="31001"/>
          <a:stretch>
            <a:fillRect/>
          </a:stretch>
        </p:blipFill>
        <p:spPr bwMode="auto">
          <a:xfrm>
            <a:off x="5224463" y="839788"/>
            <a:ext cx="37687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agen 2">
            <a:extLst>
              <a:ext uri="{FF2B5EF4-FFF2-40B4-BE49-F238E27FC236}">
                <a16:creationId xmlns:a16="http://schemas.microsoft.com/office/drawing/2014/main" id="{35B6645D-0BC4-4FBC-BF83-7F909F5B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788" t="13593" r="45909" b="44196"/>
          <a:stretch>
            <a:fillRect/>
          </a:stretch>
        </p:blipFill>
        <p:spPr bwMode="auto">
          <a:xfrm>
            <a:off x="511175" y="887413"/>
            <a:ext cx="393541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B9128D1-A305-46EF-81CE-C231D9EAE1A4}"/>
              </a:ext>
            </a:extLst>
          </p:cNvPr>
          <p:cNvSpPr/>
          <p:nvPr/>
        </p:nvSpPr>
        <p:spPr>
          <a:xfrm>
            <a:off x="0" y="211384"/>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D. OTROS MEDIOS </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15363" name="Imagen 2">
            <a:extLst>
              <a:ext uri="{FF2B5EF4-FFF2-40B4-BE49-F238E27FC236}">
                <a16:creationId xmlns:a16="http://schemas.microsoft.com/office/drawing/2014/main" id="{4A83F228-649A-45BB-9C32-61A848263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740" b="23058"/>
          <a:stretch>
            <a:fillRect/>
          </a:stretch>
        </p:blipFill>
        <p:spPr bwMode="auto">
          <a:xfrm>
            <a:off x="196850" y="966788"/>
            <a:ext cx="460057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n 5">
            <a:extLst>
              <a:ext uri="{FF2B5EF4-FFF2-40B4-BE49-F238E27FC236}">
                <a16:creationId xmlns:a16="http://schemas.microsoft.com/office/drawing/2014/main" id="{2B6BA88C-398A-4180-A210-4F1666650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3" t="4831" r="6377" b="21545"/>
          <a:stretch>
            <a:fillRect/>
          </a:stretch>
        </p:blipFill>
        <p:spPr bwMode="auto">
          <a:xfrm>
            <a:off x="3352800" y="4238625"/>
            <a:ext cx="39624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n 1">
            <a:extLst>
              <a:ext uri="{FF2B5EF4-FFF2-40B4-BE49-F238E27FC236}">
                <a16:creationId xmlns:a16="http://schemas.microsoft.com/office/drawing/2014/main" id="{8706841E-89BD-4368-8715-F269A9CBD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25" t="16718" r="26666" b="22107"/>
          <a:stretch>
            <a:fillRect/>
          </a:stretch>
        </p:blipFill>
        <p:spPr bwMode="auto">
          <a:xfrm>
            <a:off x="4997450" y="742950"/>
            <a:ext cx="419735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7DCE900-970D-4148-A7D5-ACBAB75075DB}"/>
              </a:ext>
            </a:extLst>
          </p:cNvPr>
          <p:cNvSpPr/>
          <p:nvPr/>
        </p:nvSpPr>
        <p:spPr>
          <a:xfrm>
            <a:off x="0" y="613165"/>
            <a:ext cx="9995258" cy="1200329"/>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E. MARKETING DIGITAL </a:t>
            </a:r>
          </a:p>
          <a:p>
            <a:pPr algn="ctr">
              <a:defRPr/>
            </a:pPr>
            <a:r>
              <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CuadroTexto 6">
            <a:extLst>
              <a:ext uri="{FF2B5EF4-FFF2-40B4-BE49-F238E27FC236}">
                <a16:creationId xmlns:a16="http://schemas.microsoft.com/office/drawing/2014/main" id="{1A6B1A0F-2DD5-4D7C-AC7B-20B8C40B129D}"/>
              </a:ext>
            </a:extLst>
          </p:cNvPr>
          <p:cNvSpPr txBox="1"/>
          <p:nvPr/>
        </p:nvSpPr>
        <p:spPr>
          <a:xfrm>
            <a:off x="3331029" y="5996226"/>
            <a:ext cx="4741817" cy="861774"/>
          </a:xfrm>
          <a:prstGeom prst="rect">
            <a:avLst/>
          </a:prstGeom>
          <a:noFill/>
        </p:spPr>
        <p:txBody>
          <a:bodyPr>
            <a:spAutoFit/>
          </a:bodyPr>
          <a:lstStyle/>
          <a:p>
            <a:pPr algn="ctr">
              <a:defRPr/>
            </a:pPr>
            <a:r>
              <a:rPr lang="es-ES" sz="3200" b="1" dirty="0">
                <a:ln w="12700">
                  <a:solidFill>
                    <a:schemeClr val="accent1"/>
                  </a:solidFill>
                  <a:prstDash val="solid"/>
                </a:ln>
                <a:solidFill>
                  <a:srgbClr val="FF6600"/>
                </a:solidFill>
                <a:effectLst>
                  <a:outerShdw dist="38100" dir="2640000" algn="bl" rotWithShape="0">
                    <a:schemeClr val="accent1"/>
                  </a:outerShdw>
                </a:effectLst>
              </a:rPr>
              <a:t>SOCIAL MEDIA</a:t>
            </a:r>
          </a:p>
          <a:p>
            <a:pPr>
              <a:defRPr/>
            </a:pPr>
            <a:endParaRPr lang="es-CO" dirty="0"/>
          </a:p>
        </p:txBody>
      </p:sp>
      <p:pic>
        <p:nvPicPr>
          <p:cNvPr id="16388" name="Imagen 1">
            <a:extLst>
              <a:ext uri="{FF2B5EF4-FFF2-40B4-BE49-F238E27FC236}">
                <a16:creationId xmlns:a16="http://schemas.microsoft.com/office/drawing/2014/main" id="{C82B126E-4A59-418A-86C2-D36772B2CA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7713" y="2063750"/>
            <a:ext cx="343376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a 4">
            <a:extLst>
              <a:ext uri="{FF2B5EF4-FFF2-40B4-BE49-F238E27FC236}">
                <a16:creationId xmlns:a16="http://schemas.microsoft.com/office/drawing/2014/main" id="{0BB63F4E-C83A-41C5-9A01-7CC14314586A}"/>
              </a:ext>
            </a:extLst>
          </p:cNvPr>
          <p:cNvGraphicFramePr>
            <a:graphicFrameLocks noGrp="1"/>
          </p:cNvGraphicFramePr>
          <p:nvPr/>
        </p:nvGraphicFramePr>
        <p:xfrm>
          <a:off x="300038" y="2063750"/>
          <a:ext cx="5087937" cy="2932113"/>
        </p:xfrm>
        <a:graphic>
          <a:graphicData uri="http://schemas.openxmlformats.org/drawingml/2006/table">
            <a:tbl>
              <a:tblPr firstRow="1" bandRow="1">
                <a:tableStyleId>{5C22544A-7EE6-4342-B048-85BDC9FD1C3A}</a:tableStyleId>
              </a:tblPr>
              <a:tblGrid>
                <a:gridCol w="2543969">
                  <a:extLst>
                    <a:ext uri="{9D8B030D-6E8A-4147-A177-3AD203B41FA5}">
                      <a16:colId xmlns:a16="http://schemas.microsoft.com/office/drawing/2014/main" val="80799243"/>
                    </a:ext>
                  </a:extLst>
                </a:gridCol>
                <a:gridCol w="2543969">
                  <a:extLst>
                    <a:ext uri="{9D8B030D-6E8A-4147-A177-3AD203B41FA5}">
                      <a16:colId xmlns:a16="http://schemas.microsoft.com/office/drawing/2014/main" val="29035785"/>
                    </a:ext>
                  </a:extLst>
                </a:gridCol>
              </a:tblGrid>
              <a:tr h="418873">
                <a:tc>
                  <a:txBody>
                    <a:bodyPr/>
                    <a:lstStyle/>
                    <a:p>
                      <a:r>
                        <a:rPr lang="en-US" sz="1400" dirty="0">
                          <a:latin typeface="Arial" panose="020B0604020202020204" pitchFamily="34" charset="0"/>
                          <a:cs typeface="Arial" panose="020B0604020202020204" pitchFamily="34" charset="0"/>
                        </a:rPr>
                        <a:t>MEDIOS</a:t>
                      </a:r>
                      <a:r>
                        <a:rPr lang="en-US" sz="1400" baseline="0" dirty="0">
                          <a:latin typeface="Arial" panose="020B0604020202020204" pitchFamily="34" charset="0"/>
                          <a:cs typeface="Arial" panose="020B0604020202020204" pitchFamily="34" charset="0"/>
                        </a:rPr>
                        <a:t>  DIGITALES</a:t>
                      </a:r>
                      <a:endParaRPr lang="en-US" sz="1400" dirty="0">
                        <a:latin typeface="Arial" panose="020B0604020202020204" pitchFamily="34" charset="0"/>
                        <a:cs typeface="Arial" panose="020B0604020202020204" pitchFamily="34" charset="0"/>
                      </a:endParaRPr>
                    </a:p>
                  </a:txBody>
                  <a:tcPr marL="91459" marR="91459" marT="45717" marB="45717"/>
                </a:tc>
                <a:tc>
                  <a:txBody>
                    <a:bodyPr/>
                    <a:lstStyle/>
                    <a:p>
                      <a:r>
                        <a:rPr lang="en-US" sz="1400" dirty="0">
                          <a:latin typeface="Arial" panose="020B0604020202020204" pitchFamily="34" charset="0"/>
                          <a:cs typeface="Arial" panose="020B0604020202020204" pitchFamily="34" charset="0"/>
                        </a:rPr>
                        <a:t>FECHA</a:t>
                      </a:r>
                    </a:p>
                  </a:txBody>
                  <a:tcPr marL="91459" marR="91459" marT="45717" marB="45717"/>
                </a:tc>
                <a:extLst>
                  <a:ext uri="{0D108BD9-81ED-4DB2-BD59-A6C34878D82A}">
                    <a16:rowId xmlns:a16="http://schemas.microsoft.com/office/drawing/2014/main" val="2080539125"/>
                  </a:ext>
                </a:extLst>
              </a:tr>
              <a:tr h="418873">
                <a:tc>
                  <a:txBody>
                    <a:bodyPr/>
                    <a:lstStyle/>
                    <a:p>
                      <a:r>
                        <a:rPr lang="en-US" sz="1400" b="1" dirty="0">
                          <a:solidFill>
                            <a:schemeClr val="bg1"/>
                          </a:solidFill>
                          <a:latin typeface="Arial" panose="020B0604020202020204" pitchFamily="34" charset="0"/>
                          <a:cs typeface="Arial" panose="020B0604020202020204" pitchFamily="34" charset="0"/>
                        </a:rPr>
                        <a:t>Google Display</a:t>
                      </a:r>
                    </a:p>
                  </a:txBody>
                  <a:tcPr marL="91459" marR="91459" marT="45717" marB="45717">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Mayo a</a:t>
                      </a:r>
                      <a:r>
                        <a:rPr lang="en-US" sz="1400" b="1" baseline="0" dirty="0">
                          <a:solidFill>
                            <a:schemeClr val="bg1"/>
                          </a:solidFill>
                          <a:latin typeface="Arial" panose="020B0604020202020204" pitchFamily="34" charset="0"/>
                          <a:cs typeface="Arial" panose="020B0604020202020204" pitchFamily="34" charset="0"/>
                        </a:rPr>
                        <a:t> julio – Sep a Dic</a:t>
                      </a:r>
                      <a:endParaRPr lang="en-US" sz="1400" b="1" dirty="0">
                        <a:solidFill>
                          <a:schemeClr val="bg1"/>
                        </a:solidFill>
                        <a:latin typeface="Arial" panose="020B0604020202020204" pitchFamily="34" charset="0"/>
                        <a:cs typeface="Arial" panose="020B0604020202020204" pitchFamily="34" charset="0"/>
                      </a:endParaRPr>
                    </a:p>
                  </a:txBody>
                  <a:tcPr marL="91459" marR="91459" marT="45717" marB="45717">
                    <a:solidFill>
                      <a:schemeClr val="accent5">
                        <a:lumMod val="75000"/>
                      </a:schemeClr>
                    </a:solidFill>
                  </a:tcPr>
                </a:tc>
                <a:extLst>
                  <a:ext uri="{0D108BD9-81ED-4DB2-BD59-A6C34878D82A}">
                    <a16:rowId xmlns:a16="http://schemas.microsoft.com/office/drawing/2014/main" val="3060846675"/>
                  </a:ext>
                </a:extLst>
              </a:tr>
              <a:tr h="418873">
                <a:tc>
                  <a:txBody>
                    <a:bodyPr/>
                    <a:lstStyle/>
                    <a:p>
                      <a:r>
                        <a:rPr lang="en-US" sz="1400" b="1" dirty="0">
                          <a:solidFill>
                            <a:schemeClr val="bg1"/>
                          </a:solidFill>
                          <a:latin typeface="Arial" panose="020B0604020202020204" pitchFamily="34" charset="0"/>
                          <a:cs typeface="Arial" panose="020B0604020202020204" pitchFamily="34" charset="0"/>
                        </a:rPr>
                        <a:t>Facebook</a:t>
                      </a:r>
                    </a:p>
                  </a:txBody>
                  <a:tcPr marL="91459" marR="91459" marT="45717" marB="45717">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Mayo a</a:t>
                      </a:r>
                      <a:r>
                        <a:rPr lang="en-US" sz="1400" b="1" baseline="0" dirty="0">
                          <a:solidFill>
                            <a:schemeClr val="bg1"/>
                          </a:solidFill>
                          <a:latin typeface="Arial" panose="020B0604020202020204" pitchFamily="34" charset="0"/>
                          <a:cs typeface="Arial" panose="020B0604020202020204" pitchFamily="34" charset="0"/>
                        </a:rPr>
                        <a:t> julio – Sep a Dic</a:t>
                      </a:r>
                      <a:endParaRPr lang="en-US" sz="1400" b="1" dirty="0">
                        <a:solidFill>
                          <a:schemeClr val="bg1"/>
                        </a:solidFill>
                        <a:latin typeface="Arial" panose="020B0604020202020204" pitchFamily="34" charset="0"/>
                        <a:cs typeface="Arial" panose="020B0604020202020204" pitchFamily="34" charset="0"/>
                      </a:endParaRPr>
                    </a:p>
                  </a:txBody>
                  <a:tcPr marL="91459" marR="91459" marT="45717" marB="45717">
                    <a:solidFill>
                      <a:schemeClr val="accent5">
                        <a:lumMod val="75000"/>
                      </a:schemeClr>
                    </a:solidFill>
                  </a:tcPr>
                </a:tc>
                <a:extLst>
                  <a:ext uri="{0D108BD9-81ED-4DB2-BD59-A6C34878D82A}">
                    <a16:rowId xmlns:a16="http://schemas.microsoft.com/office/drawing/2014/main" val="942845971"/>
                  </a:ext>
                </a:extLst>
              </a:tr>
              <a:tr h="418873">
                <a:tc>
                  <a:txBody>
                    <a:bodyPr/>
                    <a:lstStyle/>
                    <a:p>
                      <a:r>
                        <a:rPr lang="en-US" sz="1400" b="1" dirty="0">
                          <a:solidFill>
                            <a:schemeClr val="bg1"/>
                          </a:solidFill>
                          <a:latin typeface="Arial" panose="020B0604020202020204" pitchFamily="34" charset="0"/>
                          <a:cs typeface="Arial" panose="020B0604020202020204" pitchFamily="34" charset="0"/>
                        </a:rPr>
                        <a:t>Instagram</a:t>
                      </a:r>
                    </a:p>
                  </a:txBody>
                  <a:tcPr marL="91459" marR="91459" marT="45717" marB="45717">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Mayo a</a:t>
                      </a:r>
                      <a:r>
                        <a:rPr lang="en-US" sz="1400" b="1" baseline="0" dirty="0">
                          <a:solidFill>
                            <a:schemeClr val="bg1"/>
                          </a:solidFill>
                          <a:latin typeface="Arial" panose="020B0604020202020204" pitchFamily="34" charset="0"/>
                          <a:cs typeface="Arial" panose="020B0604020202020204" pitchFamily="34" charset="0"/>
                        </a:rPr>
                        <a:t> julio – Sep a Dic</a:t>
                      </a:r>
                      <a:endParaRPr lang="en-US" sz="1400" b="1" dirty="0">
                        <a:solidFill>
                          <a:schemeClr val="bg1"/>
                        </a:solidFill>
                        <a:latin typeface="Arial" panose="020B0604020202020204" pitchFamily="34" charset="0"/>
                        <a:cs typeface="Arial" panose="020B0604020202020204" pitchFamily="34" charset="0"/>
                      </a:endParaRPr>
                    </a:p>
                  </a:txBody>
                  <a:tcPr marL="91459" marR="91459" marT="45717" marB="45717">
                    <a:solidFill>
                      <a:schemeClr val="accent5">
                        <a:lumMod val="75000"/>
                      </a:schemeClr>
                    </a:solidFill>
                  </a:tcPr>
                </a:tc>
                <a:extLst>
                  <a:ext uri="{0D108BD9-81ED-4DB2-BD59-A6C34878D82A}">
                    <a16:rowId xmlns:a16="http://schemas.microsoft.com/office/drawing/2014/main" val="3890253887"/>
                  </a:ext>
                </a:extLst>
              </a:tr>
              <a:tr h="418873">
                <a:tc>
                  <a:txBody>
                    <a:bodyPr/>
                    <a:lstStyle/>
                    <a:p>
                      <a:pPr algn="l"/>
                      <a:r>
                        <a:rPr lang="en-US" sz="1400" b="1" dirty="0">
                          <a:solidFill>
                            <a:schemeClr val="bg1"/>
                          </a:solidFill>
                          <a:latin typeface="Arial" panose="020B0604020202020204" pitchFamily="34" charset="0"/>
                          <a:cs typeface="Arial" panose="020B0604020202020204" pitchFamily="34" charset="0"/>
                        </a:rPr>
                        <a:t>Geolocalización</a:t>
                      </a:r>
                    </a:p>
                  </a:txBody>
                  <a:tcPr marL="91459" marR="91459" marT="45717" marB="45717">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Mayo a</a:t>
                      </a:r>
                      <a:r>
                        <a:rPr lang="en-US" sz="1400" b="1" baseline="0" dirty="0">
                          <a:solidFill>
                            <a:schemeClr val="bg1"/>
                          </a:solidFill>
                          <a:latin typeface="Arial" panose="020B0604020202020204" pitchFamily="34" charset="0"/>
                          <a:cs typeface="Arial" panose="020B0604020202020204" pitchFamily="34" charset="0"/>
                        </a:rPr>
                        <a:t> julio – Sep a Dic</a:t>
                      </a:r>
                      <a:endParaRPr lang="en-US" sz="1400" b="1" dirty="0">
                        <a:solidFill>
                          <a:schemeClr val="bg1"/>
                        </a:solidFill>
                        <a:latin typeface="Arial" panose="020B0604020202020204" pitchFamily="34" charset="0"/>
                        <a:cs typeface="Arial" panose="020B0604020202020204" pitchFamily="34" charset="0"/>
                      </a:endParaRPr>
                    </a:p>
                  </a:txBody>
                  <a:tcPr marL="91459" marR="91459" marT="45717" marB="45717">
                    <a:solidFill>
                      <a:schemeClr val="accent5">
                        <a:lumMod val="75000"/>
                      </a:schemeClr>
                    </a:solidFill>
                  </a:tcPr>
                </a:tc>
                <a:extLst>
                  <a:ext uri="{0D108BD9-81ED-4DB2-BD59-A6C34878D82A}">
                    <a16:rowId xmlns:a16="http://schemas.microsoft.com/office/drawing/2014/main" val="3497007980"/>
                  </a:ext>
                </a:extLst>
              </a:tr>
              <a:tr h="418873">
                <a:tc>
                  <a:txBody>
                    <a:bodyPr/>
                    <a:lstStyle/>
                    <a:p>
                      <a:r>
                        <a:rPr lang="en-US" sz="1400" b="1" dirty="0">
                          <a:solidFill>
                            <a:schemeClr val="bg1"/>
                          </a:solidFill>
                          <a:latin typeface="Arial" panose="020B0604020202020204" pitchFamily="34" charset="0"/>
                          <a:cs typeface="Arial" panose="020B0604020202020204" pitchFamily="34" charset="0"/>
                        </a:rPr>
                        <a:t>Linkedin</a:t>
                      </a:r>
                    </a:p>
                  </a:txBody>
                  <a:tcPr marL="91459" marR="91459" marT="45717" marB="45717">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Mayo a</a:t>
                      </a:r>
                      <a:r>
                        <a:rPr lang="en-US" sz="1400" b="1" baseline="0" dirty="0">
                          <a:solidFill>
                            <a:schemeClr val="bg1"/>
                          </a:solidFill>
                          <a:latin typeface="Arial" panose="020B0604020202020204" pitchFamily="34" charset="0"/>
                          <a:cs typeface="Arial" panose="020B0604020202020204" pitchFamily="34" charset="0"/>
                        </a:rPr>
                        <a:t> julio – Sep a Dic</a:t>
                      </a:r>
                      <a:endParaRPr lang="en-US" sz="1400" b="1" dirty="0">
                        <a:solidFill>
                          <a:schemeClr val="bg1"/>
                        </a:solidFill>
                        <a:latin typeface="Arial" panose="020B0604020202020204" pitchFamily="34" charset="0"/>
                        <a:cs typeface="Arial" panose="020B0604020202020204" pitchFamily="34" charset="0"/>
                      </a:endParaRPr>
                    </a:p>
                  </a:txBody>
                  <a:tcPr marL="91459" marR="91459" marT="45717" marB="45717">
                    <a:solidFill>
                      <a:schemeClr val="accent5">
                        <a:lumMod val="75000"/>
                      </a:schemeClr>
                    </a:solidFill>
                  </a:tcPr>
                </a:tc>
                <a:extLst>
                  <a:ext uri="{0D108BD9-81ED-4DB2-BD59-A6C34878D82A}">
                    <a16:rowId xmlns:a16="http://schemas.microsoft.com/office/drawing/2014/main" val="998021016"/>
                  </a:ext>
                </a:extLst>
              </a:tr>
              <a:tr h="418873">
                <a:tc>
                  <a:txBody>
                    <a:bodyPr/>
                    <a:lstStyle/>
                    <a:p>
                      <a:r>
                        <a:rPr lang="en-US" sz="1400" b="1" dirty="0">
                          <a:solidFill>
                            <a:schemeClr val="bg1"/>
                          </a:solidFill>
                          <a:latin typeface="Arial" panose="020B0604020202020204" pitchFamily="34" charset="0"/>
                          <a:cs typeface="Arial" panose="020B0604020202020204" pitchFamily="34" charset="0"/>
                        </a:rPr>
                        <a:t>Páginas web variadas </a:t>
                      </a:r>
                    </a:p>
                  </a:txBody>
                  <a:tcPr marL="91459" marR="91459" marT="45717" marB="45717">
                    <a:solidFill>
                      <a:schemeClr val="accent5">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Mayo a</a:t>
                      </a:r>
                      <a:r>
                        <a:rPr lang="en-US" sz="1400" b="1" baseline="0" dirty="0">
                          <a:solidFill>
                            <a:schemeClr val="bg1"/>
                          </a:solidFill>
                          <a:latin typeface="Arial" panose="020B0604020202020204" pitchFamily="34" charset="0"/>
                          <a:cs typeface="Arial" panose="020B0604020202020204" pitchFamily="34" charset="0"/>
                        </a:rPr>
                        <a:t> julio – Sep a Dic</a:t>
                      </a:r>
                      <a:endParaRPr lang="en-US" sz="1400" b="1" dirty="0">
                        <a:solidFill>
                          <a:schemeClr val="bg1"/>
                        </a:solidFill>
                        <a:latin typeface="Arial" panose="020B0604020202020204" pitchFamily="34" charset="0"/>
                        <a:cs typeface="Arial" panose="020B0604020202020204" pitchFamily="34" charset="0"/>
                      </a:endParaRPr>
                    </a:p>
                  </a:txBody>
                  <a:tcPr marL="91459" marR="91459" marT="45717" marB="45717">
                    <a:solidFill>
                      <a:schemeClr val="accent5">
                        <a:lumMod val="75000"/>
                      </a:schemeClr>
                    </a:solidFill>
                  </a:tcPr>
                </a:tc>
                <a:extLst>
                  <a:ext uri="{0D108BD9-81ED-4DB2-BD59-A6C34878D82A}">
                    <a16:rowId xmlns:a16="http://schemas.microsoft.com/office/drawing/2014/main" val="87847932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E947259-E821-4509-B4D4-F948830766B0}"/>
              </a:ext>
            </a:extLst>
          </p:cNvPr>
          <p:cNvSpPr txBox="1"/>
          <p:nvPr/>
        </p:nvSpPr>
        <p:spPr>
          <a:xfrm>
            <a:off x="2237953" y="383701"/>
            <a:ext cx="4741817" cy="861774"/>
          </a:xfrm>
          <a:prstGeom prst="rect">
            <a:avLst/>
          </a:prstGeom>
          <a:noFill/>
        </p:spPr>
        <p:txBody>
          <a:bodyPr>
            <a:spAutoFit/>
          </a:bodyPr>
          <a:lstStyle/>
          <a:p>
            <a:pPr algn="ctr">
              <a:defRPr/>
            </a:pPr>
            <a:r>
              <a:rPr lang="es-ES" sz="3200" b="1" dirty="0">
                <a:ln w="12700">
                  <a:solidFill>
                    <a:schemeClr val="accent1"/>
                  </a:solidFill>
                  <a:prstDash val="solid"/>
                </a:ln>
                <a:solidFill>
                  <a:schemeClr val="accent1">
                    <a:lumMod val="50000"/>
                  </a:schemeClr>
                </a:solidFill>
                <a:effectLst>
                  <a:outerShdw dist="38100" dir="2640000" algn="bl" rotWithShape="0">
                    <a:schemeClr val="accent1"/>
                  </a:outerShdw>
                </a:effectLst>
              </a:rPr>
              <a:t>SOCIAL MEDIA</a:t>
            </a:r>
          </a:p>
          <a:p>
            <a:pPr>
              <a:defRPr/>
            </a:pPr>
            <a:endParaRPr lang="es-CO" dirty="0"/>
          </a:p>
        </p:txBody>
      </p:sp>
      <p:pic>
        <p:nvPicPr>
          <p:cNvPr id="17411" name="Imagen 1">
            <a:extLst>
              <a:ext uri="{FF2B5EF4-FFF2-40B4-BE49-F238E27FC236}">
                <a16:creationId xmlns:a16="http://schemas.microsoft.com/office/drawing/2014/main" id="{038E5FAD-3978-4383-9073-43E2F31FC8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03313"/>
            <a:ext cx="444658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n 2">
            <a:extLst>
              <a:ext uri="{FF2B5EF4-FFF2-40B4-BE49-F238E27FC236}">
                <a16:creationId xmlns:a16="http://schemas.microsoft.com/office/drawing/2014/main" id="{DB7284E9-9C8B-4D03-A8FE-58234B22A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898" t="23772" b="34985"/>
          <a:stretch>
            <a:fillRect/>
          </a:stretch>
        </p:blipFill>
        <p:spPr bwMode="auto">
          <a:xfrm>
            <a:off x="0" y="3881438"/>
            <a:ext cx="31400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n 2">
            <a:extLst>
              <a:ext uri="{FF2B5EF4-FFF2-40B4-BE49-F238E27FC236}">
                <a16:creationId xmlns:a16="http://schemas.microsoft.com/office/drawing/2014/main" id="{A7E665E1-E3ED-4EFD-8F2B-B528D8E3A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950" y="827088"/>
            <a:ext cx="4348163"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agen 4">
            <a:extLst>
              <a:ext uri="{FF2B5EF4-FFF2-40B4-BE49-F238E27FC236}">
                <a16:creationId xmlns:a16="http://schemas.microsoft.com/office/drawing/2014/main" id="{89864E4E-DDD7-412F-AAA1-9C89796D9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700" y="3606800"/>
            <a:ext cx="50292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2FE8CFE-0F6A-46F5-AD00-3D13E0F250A8}"/>
              </a:ext>
            </a:extLst>
          </p:cNvPr>
          <p:cNvSpPr/>
          <p:nvPr/>
        </p:nvSpPr>
        <p:spPr>
          <a:xfrm>
            <a:off x="-96818" y="436053"/>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4. MERCADEO DIGITAL Y EN LÍNEA</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8435" name="CuadroTexto 6">
            <a:extLst>
              <a:ext uri="{FF2B5EF4-FFF2-40B4-BE49-F238E27FC236}">
                <a16:creationId xmlns:a16="http://schemas.microsoft.com/office/drawing/2014/main" id="{EA109E3A-2633-426C-830D-D51D6AD29E28}"/>
              </a:ext>
            </a:extLst>
          </p:cNvPr>
          <p:cNvSpPr txBox="1">
            <a:spLocks noChangeArrowheads="1"/>
          </p:cNvSpPr>
          <p:nvPr/>
        </p:nvSpPr>
        <p:spPr bwMode="auto">
          <a:xfrm>
            <a:off x="3541713" y="5986463"/>
            <a:ext cx="4741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graphicFrame>
        <p:nvGraphicFramePr>
          <p:cNvPr id="5" name="Tabla 4">
            <a:extLst>
              <a:ext uri="{FF2B5EF4-FFF2-40B4-BE49-F238E27FC236}">
                <a16:creationId xmlns:a16="http://schemas.microsoft.com/office/drawing/2014/main" id="{A7931E10-1D52-434B-AAE3-545231783C54}"/>
              </a:ext>
            </a:extLst>
          </p:cNvPr>
          <p:cNvGraphicFramePr>
            <a:graphicFrameLocks noGrp="1"/>
          </p:cNvGraphicFramePr>
          <p:nvPr/>
        </p:nvGraphicFramePr>
        <p:xfrm>
          <a:off x="200025" y="1344613"/>
          <a:ext cx="4383088" cy="1371600"/>
        </p:xfrm>
        <a:graphic>
          <a:graphicData uri="http://schemas.openxmlformats.org/drawingml/2006/table">
            <a:tbl>
              <a:tblPr firstRow="1" bandRow="1">
                <a:tableStyleId>{5C22544A-7EE6-4342-B048-85BDC9FD1C3A}</a:tableStyleId>
              </a:tblPr>
              <a:tblGrid>
                <a:gridCol w="2173773">
                  <a:extLst>
                    <a:ext uri="{9D8B030D-6E8A-4147-A177-3AD203B41FA5}">
                      <a16:colId xmlns:a16="http://schemas.microsoft.com/office/drawing/2014/main" val="223627256"/>
                    </a:ext>
                  </a:extLst>
                </a:gridCol>
                <a:gridCol w="2209315">
                  <a:extLst>
                    <a:ext uri="{9D8B030D-6E8A-4147-A177-3AD203B41FA5}">
                      <a16:colId xmlns:a16="http://schemas.microsoft.com/office/drawing/2014/main" val="3572081451"/>
                    </a:ext>
                  </a:extLst>
                </a:gridCol>
              </a:tblGrid>
              <a:tr h="640082">
                <a:tc>
                  <a:txBody>
                    <a:bodyPr/>
                    <a:lstStyle/>
                    <a:p>
                      <a:r>
                        <a:rPr lang="en-US" sz="1800" dirty="0"/>
                        <a:t>Plataforma envío</a:t>
                      </a:r>
                      <a:r>
                        <a:rPr lang="en-US" sz="1800" baseline="0" dirty="0"/>
                        <a:t> de Correos Masivos</a:t>
                      </a:r>
                      <a:endParaRPr lang="en-US" sz="1800" dirty="0"/>
                    </a:p>
                  </a:txBody>
                  <a:tcPr marL="91431" marR="91431" marT="45718" marB="45718"/>
                </a:tc>
                <a:tc>
                  <a:txBody>
                    <a:bodyPr/>
                    <a:lstStyle/>
                    <a:p>
                      <a:endParaRPr lang="en-US" sz="1800" dirty="0"/>
                    </a:p>
                  </a:txBody>
                  <a:tcPr marL="91431" marR="91431" marT="45718" marB="45718"/>
                </a:tc>
                <a:extLst>
                  <a:ext uri="{0D108BD9-81ED-4DB2-BD59-A6C34878D82A}">
                    <a16:rowId xmlns:a16="http://schemas.microsoft.com/office/drawing/2014/main" val="2171973366"/>
                  </a:ext>
                </a:extLst>
              </a:tr>
              <a:tr h="365759">
                <a:tc>
                  <a:txBody>
                    <a:bodyPr/>
                    <a:lstStyle/>
                    <a:p>
                      <a:r>
                        <a:rPr lang="en-US" sz="1800" dirty="0">
                          <a:solidFill>
                            <a:srgbClr val="0070C0"/>
                          </a:solidFill>
                        </a:rPr>
                        <a:t>12 bases de Datos</a:t>
                      </a:r>
                    </a:p>
                  </a:txBody>
                  <a:tcPr marL="91431" marR="91431"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70C0"/>
                          </a:solidFill>
                        </a:rPr>
                        <a:t>25 mil contactos</a:t>
                      </a:r>
                    </a:p>
                  </a:txBody>
                  <a:tcPr marL="91431" marR="91431" marT="45718" marB="45718"/>
                </a:tc>
                <a:extLst>
                  <a:ext uri="{0D108BD9-81ED-4DB2-BD59-A6C34878D82A}">
                    <a16:rowId xmlns:a16="http://schemas.microsoft.com/office/drawing/2014/main" val="128287959"/>
                  </a:ext>
                </a:extLst>
              </a:tr>
              <a:tr h="365759">
                <a:tc>
                  <a:txBody>
                    <a:bodyPr/>
                    <a:lstStyle/>
                    <a:p>
                      <a:endParaRPr lang="en-US" sz="1800" dirty="0">
                        <a:solidFill>
                          <a:srgbClr val="0070C0"/>
                        </a:solidFill>
                      </a:endParaRPr>
                    </a:p>
                  </a:txBody>
                  <a:tcPr marL="91431" marR="91431"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70C0"/>
                        </a:solidFill>
                      </a:endParaRPr>
                    </a:p>
                  </a:txBody>
                  <a:tcPr marL="91431" marR="91431" marT="45718" marB="45718"/>
                </a:tc>
                <a:extLst>
                  <a:ext uri="{0D108BD9-81ED-4DB2-BD59-A6C34878D82A}">
                    <a16:rowId xmlns:a16="http://schemas.microsoft.com/office/drawing/2014/main" val="3783873813"/>
                  </a:ext>
                </a:extLst>
              </a:tr>
            </a:tbl>
          </a:graphicData>
        </a:graphic>
      </p:graphicFrame>
      <p:graphicFrame>
        <p:nvGraphicFramePr>
          <p:cNvPr id="6" name="Tabla 5">
            <a:extLst>
              <a:ext uri="{FF2B5EF4-FFF2-40B4-BE49-F238E27FC236}">
                <a16:creationId xmlns:a16="http://schemas.microsoft.com/office/drawing/2014/main" id="{64F7B473-27E5-4CE0-BA7A-47B5081E7DC9}"/>
              </a:ext>
            </a:extLst>
          </p:cNvPr>
          <p:cNvGraphicFramePr>
            <a:graphicFrameLocks noGrp="1"/>
          </p:cNvGraphicFramePr>
          <p:nvPr/>
        </p:nvGraphicFramePr>
        <p:xfrm>
          <a:off x="338138" y="3305175"/>
          <a:ext cx="3898900" cy="1673225"/>
        </p:xfrm>
        <a:graphic>
          <a:graphicData uri="http://schemas.openxmlformats.org/drawingml/2006/table">
            <a:tbl>
              <a:tblPr firstRow="1" bandRow="1">
                <a:tableStyleId>{5C22544A-7EE6-4342-B048-85BDC9FD1C3A}</a:tableStyleId>
              </a:tblPr>
              <a:tblGrid>
                <a:gridCol w="1919720">
                  <a:extLst>
                    <a:ext uri="{9D8B030D-6E8A-4147-A177-3AD203B41FA5}">
                      <a16:colId xmlns:a16="http://schemas.microsoft.com/office/drawing/2014/main" val="3653396382"/>
                    </a:ext>
                  </a:extLst>
                </a:gridCol>
                <a:gridCol w="1979180">
                  <a:extLst>
                    <a:ext uri="{9D8B030D-6E8A-4147-A177-3AD203B41FA5}">
                      <a16:colId xmlns:a16="http://schemas.microsoft.com/office/drawing/2014/main" val="2743437932"/>
                    </a:ext>
                  </a:extLst>
                </a:gridCol>
              </a:tblGrid>
              <a:tr h="984240">
                <a:tc>
                  <a:txBody>
                    <a:bodyPr/>
                    <a:lstStyle/>
                    <a:p>
                      <a:r>
                        <a:rPr lang="en-US" sz="1800" dirty="0"/>
                        <a:t>Telemercadeo</a:t>
                      </a:r>
                      <a:r>
                        <a:rPr lang="en-US" sz="1800" baseline="0" dirty="0"/>
                        <a:t> Público Potencial</a:t>
                      </a:r>
                      <a:endParaRPr lang="en-US" sz="1800" dirty="0"/>
                    </a:p>
                  </a:txBody>
                  <a:tcPr marL="91464" marR="91464" marT="45768" marB="45768"/>
                </a:tc>
                <a:tc>
                  <a:txBody>
                    <a:bodyPr/>
                    <a:lstStyle/>
                    <a:p>
                      <a:endParaRPr lang="en-US" sz="1800" dirty="0"/>
                    </a:p>
                  </a:txBody>
                  <a:tcPr marL="91464" marR="91464" marT="45768" marB="45768"/>
                </a:tc>
                <a:extLst>
                  <a:ext uri="{0D108BD9-81ED-4DB2-BD59-A6C34878D82A}">
                    <a16:rowId xmlns:a16="http://schemas.microsoft.com/office/drawing/2014/main" val="4095739433"/>
                  </a:ext>
                </a:extLst>
              </a:tr>
              <a:tr h="688985">
                <a:tc>
                  <a:txBody>
                    <a:bodyPr/>
                    <a:lstStyle/>
                    <a:p>
                      <a:r>
                        <a:rPr lang="en-US" sz="1800" dirty="0">
                          <a:solidFill>
                            <a:srgbClr val="0070C0"/>
                          </a:solidFill>
                        </a:rPr>
                        <a:t>Llamadas para:</a:t>
                      </a:r>
                    </a:p>
                  </a:txBody>
                  <a:tcPr marL="91464" marR="91464" marT="45768" marB="4576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70C0"/>
                          </a:solidFill>
                        </a:rPr>
                        <a:t>10 mil contactos</a:t>
                      </a:r>
                    </a:p>
                  </a:txBody>
                  <a:tcPr marL="91464" marR="91464" marT="45768" marB="45768"/>
                </a:tc>
                <a:extLst>
                  <a:ext uri="{0D108BD9-81ED-4DB2-BD59-A6C34878D82A}">
                    <a16:rowId xmlns:a16="http://schemas.microsoft.com/office/drawing/2014/main" val="4084382638"/>
                  </a:ext>
                </a:extLst>
              </a:tr>
            </a:tbl>
          </a:graphicData>
        </a:graphic>
      </p:graphicFrame>
      <p:graphicFrame>
        <p:nvGraphicFramePr>
          <p:cNvPr id="8" name="Tabla 7">
            <a:extLst>
              <a:ext uri="{FF2B5EF4-FFF2-40B4-BE49-F238E27FC236}">
                <a16:creationId xmlns:a16="http://schemas.microsoft.com/office/drawing/2014/main" id="{B618A206-A937-424B-B2DD-D6C211F518CB}"/>
              </a:ext>
            </a:extLst>
          </p:cNvPr>
          <p:cNvGraphicFramePr>
            <a:graphicFrameLocks noGrp="1"/>
          </p:cNvGraphicFramePr>
          <p:nvPr/>
        </p:nvGraphicFramePr>
        <p:xfrm>
          <a:off x="4900613" y="5164138"/>
          <a:ext cx="3600450" cy="1006475"/>
        </p:xfrm>
        <a:graphic>
          <a:graphicData uri="http://schemas.openxmlformats.org/drawingml/2006/table">
            <a:tbl>
              <a:tblPr firstRow="1" bandRow="1">
                <a:tableStyleId>{5C22544A-7EE6-4342-B048-85BDC9FD1C3A}</a:tableStyleId>
              </a:tblPr>
              <a:tblGrid>
                <a:gridCol w="1689660">
                  <a:extLst>
                    <a:ext uri="{9D8B030D-6E8A-4147-A177-3AD203B41FA5}">
                      <a16:colId xmlns:a16="http://schemas.microsoft.com/office/drawing/2014/main" val="3653396382"/>
                    </a:ext>
                  </a:extLst>
                </a:gridCol>
                <a:gridCol w="1910790">
                  <a:extLst>
                    <a:ext uri="{9D8B030D-6E8A-4147-A177-3AD203B41FA5}">
                      <a16:colId xmlns:a16="http://schemas.microsoft.com/office/drawing/2014/main" val="2743437932"/>
                    </a:ext>
                  </a:extLst>
                </a:gridCol>
              </a:tblGrid>
              <a:tr h="640486">
                <a:tc>
                  <a:txBody>
                    <a:bodyPr/>
                    <a:lstStyle/>
                    <a:p>
                      <a:r>
                        <a:rPr lang="en-US" sz="1800" dirty="0"/>
                        <a:t>Asesorías Virtuales</a:t>
                      </a:r>
                    </a:p>
                  </a:txBody>
                  <a:tcPr marL="91479" marR="91479" marT="45746" marB="45746"/>
                </a:tc>
                <a:tc>
                  <a:txBody>
                    <a:bodyPr/>
                    <a:lstStyle/>
                    <a:p>
                      <a:endParaRPr lang="en-US" sz="1800" dirty="0"/>
                    </a:p>
                  </a:txBody>
                  <a:tcPr marL="91479" marR="91479" marT="45746" marB="45746"/>
                </a:tc>
                <a:extLst>
                  <a:ext uri="{0D108BD9-81ED-4DB2-BD59-A6C34878D82A}">
                    <a16:rowId xmlns:a16="http://schemas.microsoft.com/office/drawing/2014/main" val="4095739433"/>
                  </a:ext>
                </a:extLst>
              </a:tr>
              <a:tr h="365989">
                <a:tc>
                  <a:txBody>
                    <a:bodyPr/>
                    <a:lstStyle/>
                    <a:p>
                      <a:r>
                        <a:rPr lang="en-US" sz="1800" dirty="0">
                          <a:solidFill>
                            <a:srgbClr val="0070C0"/>
                          </a:solidFill>
                        </a:rPr>
                        <a:t>Zoom o Meet</a:t>
                      </a:r>
                    </a:p>
                  </a:txBody>
                  <a:tcPr marL="91479" marR="91479" marT="45746" marB="457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70C0"/>
                          </a:solidFill>
                        </a:rPr>
                        <a:t>400 anuales</a:t>
                      </a:r>
                    </a:p>
                  </a:txBody>
                  <a:tcPr marL="91479" marR="91479" marT="45746" marB="45746"/>
                </a:tc>
                <a:extLst>
                  <a:ext uri="{0D108BD9-81ED-4DB2-BD59-A6C34878D82A}">
                    <a16:rowId xmlns:a16="http://schemas.microsoft.com/office/drawing/2014/main" val="4084382638"/>
                  </a:ext>
                </a:extLst>
              </a:tr>
            </a:tbl>
          </a:graphicData>
        </a:graphic>
      </p:graphicFrame>
      <p:pic>
        <p:nvPicPr>
          <p:cNvPr id="18472" name="Picture 44" descr="Actualidad Los latinos, principales seguidores de los JJOO por redes  sociales - siliconweek.com">
            <a:extLst>
              <a:ext uri="{FF2B5EF4-FFF2-40B4-BE49-F238E27FC236}">
                <a16:creationId xmlns:a16="http://schemas.microsoft.com/office/drawing/2014/main" id="{83B18761-5E36-4F22-8E0A-A6A0E13CD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825" y="1195388"/>
            <a:ext cx="37560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2FE8CFE-0F6A-46F5-AD00-3D13E0F250A8}"/>
              </a:ext>
            </a:extLst>
          </p:cNvPr>
          <p:cNvSpPr/>
          <p:nvPr/>
        </p:nvSpPr>
        <p:spPr>
          <a:xfrm>
            <a:off x="-96818" y="436053"/>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5. ALIANZAS Y CONVENIOS</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9459" name="CuadroTexto 6">
            <a:extLst>
              <a:ext uri="{FF2B5EF4-FFF2-40B4-BE49-F238E27FC236}">
                <a16:creationId xmlns:a16="http://schemas.microsoft.com/office/drawing/2014/main" id="{0A08157A-5EDB-47D4-B2A0-2592FD84812B}"/>
              </a:ext>
            </a:extLst>
          </p:cNvPr>
          <p:cNvSpPr txBox="1">
            <a:spLocks noChangeArrowheads="1"/>
          </p:cNvSpPr>
          <p:nvPr/>
        </p:nvSpPr>
        <p:spPr bwMode="auto">
          <a:xfrm>
            <a:off x="3541713" y="5986463"/>
            <a:ext cx="4741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graphicFrame>
        <p:nvGraphicFramePr>
          <p:cNvPr id="5" name="Tabla 4">
            <a:extLst>
              <a:ext uri="{FF2B5EF4-FFF2-40B4-BE49-F238E27FC236}">
                <a16:creationId xmlns:a16="http://schemas.microsoft.com/office/drawing/2014/main" id="{A7931E10-1D52-434B-AAE3-545231783C54}"/>
              </a:ext>
            </a:extLst>
          </p:cNvPr>
          <p:cNvGraphicFramePr>
            <a:graphicFrameLocks noGrp="1"/>
          </p:cNvGraphicFramePr>
          <p:nvPr/>
        </p:nvGraphicFramePr>
        <p:xfrm>
          <a:off x="188913" y="2746375"/>
          <a:ext cx="3352800" cy="1760538"/>
        </p:xfrm>
        <a:graphic>
          <a:graphicData uri="http://schemas.openxmlformats.org/drawingml/2006/table">
            <a:tbl>
              <a:tblPr firstRow="1" bandRow="1">
                <a:tableStyleId>{5C22544A-7EE6-4342-B048-85BDC9FD1C3A}</a:tableStyleId>
              </a:tblPr>
              <a:tblGrid>
                <a:gridCol w="1662807">
                  <a:extLst>
                    <a:ext uri="{9D8B030D-6E8A-4147-A177-3AD203B41FA5}">
                      <a16:colId xmlns:a16="http://schemas.microsoft.com/office/drawing/2014/main" val="223627256"/>
                    </a:ext>
                  </a:extLst>
                </a:gridCol>
                <a:gridCol w="1689993">
                  <a:extLst>
                    <a:ext uri="{9D8B030D-6E8A-4147-A177-3AD203B41FA5}">
                      <a16:colId xmlns:a16="http://schemas.microsoft.com/office/drawing/2014/main" val="3572081451"/>
                    </a:ext>
                  </a:extLst>
                </a:gridCol>
              </a:tblGrid>
              <a:tr h="481390">
                <a:tc>
                  <a:txBody>
                    <a:bodyPr/>
                    <a:lstStyle/>
                    <a:p>
                      <a:r>
                        <a:rPr lang="en-US" sz="1800" dirty="0"/>
                        <a:t>GRUPO ALPES</a:t>
                      </a:r>
                    </a:p>
                  </a:txBody>
                  <a:tcPr marL="91431" marR="91431" marT="45629" marB="45629"/>
                </a:tc>
                <a:tc>
                  <a:txBody>
                    <a:bodyPr/>
                    <a:lstStyle/>
                    <a:p>
                      <a:endParaRPr lang="en-US" sz="1800" dirty="0"/>
                    </a:p>
                  </a:txBody>
                  <a:tcPr marL="91431" marR="91431" marT="45629" marB="45629"/>
                </a:tc>
                <a:extLst>
                  <a:ext uri="{0D108BD9-81ED-4DB2-BD59-A6C34878D82A}">
                    <a16:rowId xmlns:a16="http://schemas.microsoft.com/office/drawing/2014/main" val="2171973366"/>
                  </a:ext>
                </a:extLst>
              </a:tr>
              <a:tr h="913732">
                <a:tc>
                  <a:txBody>
                    <a:bodyPr/>
                    <a:lstStyle/>
                    <a:p>
                      <a:r>
                        <a:rPr lang="en-US" sz="1800" dirty="0">
                          <a:solidFill>
                            <a:srgbClr val="0070C0"/>
                          </a:solidFill>
                        </a:rPr>
                        <a:t>15 Instituciones de Educación Superior</a:t>
                      </a:r>
                    </a:p>
                  </a:txBody>
                  <a:tcPr marL="91431" marR="91431" marT="45629" marB="456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70C0"/>
                          </a:solidFill>
                        </a:rPr>
                        <a:t>11 años de fundado y liderado</a:t>
                      </a:r>
                    </a:p>
                  </a:txBody>
                  <a:tcPr marL="91431" marR="91431" marT="45629" marB="45629"/>
                </a:tc>
                <a:extLst>
                  <a:ext uri="{0D108BD9-81ED-4DB2-BD59-A6C34878D82A}">
                    <a16:rowId xmlns:a16="http://schemas.microsoft.com/office/drawing/2014/main" val="128287959"/>
                  </a:ext>
                </a:extLst>
              </a:tr>
              <a:tr h="365416">
                <a:tc>
                  <a:txBody>
                    <a:bodyPr/>
                    <a:lstStyle/>
                    <a:p>
                      <a:endParaRPr lang="en-US" sz="1800" dirty="0">
                        <a:solidFill>
                          <a:srgbClr val="0070C0"/>
                        </a:solidFill>
                      </a:endParaRPr>
                    </a:p>
                  </a:txBody>
                  <a:tcPr marL="91431" marR="91431" marT="45629" marB="456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70C0"/>
                        </a:solidFill>
                      </a:endParaRPr>
                    </a:p>
                  </a:txBody>
                  <a:tcPr marL="91431" marR="91431" marT="45629" marB="45629"/>
                </a:tc>
                <a:extLst>
                  <a:ext uri="{0D108BD9-81ED-4DB2-BD59-A6C34878D82A}">
                    <a16:rowId xmlns:a16="http://schemas.microsoft.com/office/drawing/2014/main" val="3783873813"/>
                  </a:ext>
                </a:extLst>
              </a:tr>
            </a:tbl>
          </a:graphicData>
        </a:graphic>
      </p:graphicFrame>
      <p:graphicFrame>
        <p:nvGraphicFramePr>
          <p:cNvPr id="6" name="Tabla 5">
            <a:extLst>
              <a:ext uri="{FF2B5EF4-FFF2-40B4-BE49-F238E27FC236}">
                <a16:creationId xmlns:a16="http://schemas.microsoft.com/office/drawing/2014/main" id="{64F7B473-27E5-4CE0-BA7A-47B5081E7DC9}"/>
              </a:ext>
            </a:extLst>
          </p:cNvPr>
          <p:cNvGraphicFramePr>
            <a:graphicFrameLocks noGrp="1"/>
          </p:cNvGraphicFramePr>
          <p:nvPr/>
        </p:nvGraphicFramePr>
        <p:xfrm>
          <a:off x="3821113" y="1384300"/>
          <a:ext cx="5133975" cy="4089400"/>
        </p:xfrm>
        <a:graphic>
          <a:graphicData uri="http://schemas.openxmlformats.org/drawingml/2006/table">
            <a:tbl>
              <a:tblPr firstRow="1" bandRow="1">
                <a:tableStyleId>{5C22544A-7EE6-4342-B048-85BDC9FD1C3A}</a:tableStyleId>
              </a:tblPr>
              <a:tblGrid>
                <a:gridCol w="4925693">
                  <a:extLst>
                    <a:ext uri="{9D8B030D-6E8A-4147-A177-3AD203B41FA5}">
                      <a16:colId xmlns:a16="http://schemas.microsoft.com/office/drawing/2014/main" val="3653396382"/>
                    </a:ext>
                  </a:extLst>
                </a:gridCol>
                <a:gridCol w="208284">
                  <a:extLst>
                    <a:ext uri="{9D8B030D-6E8A-4147-A177-3AD203B41FA5}">
                      <a16:colId xmlns:a16="http://schemas.microsoft.com/office/drawing/2014/main" val="2743437932"/>
                    </a:ext>
                  </a:extLst>
                </a:gridCol>
              </a:tblGrid>
              <a:tr h="753632">
                <a:tc>
                  <a:txBody>
                    <a:bodyPr/>
                    <a:lstStyle/>
                    <a:p>
                      <a:r>
                        <a:rPr lang="en-US" sz="1800" dirty="0"/>
                        <a:t>CONVENIOS DE ENLACE UNIVERSITARIO</a:t>
                      </a:r>
                    </a:p>
                  </a:txBody>
                  <a:tcPr marL="91442" marR="91442" marT="45753" marB="45753"/>
                </a:tc>
                <a:tc>
                  <a:txBody>
                    <a:bodyPr/>
                    <a:lstStyle/>
                    <a:p>
                      <a:endParaRPr lang="en-US" sz="1800" dirty="0"/>
                    </a:p>
                  </a:txBody>
                  <a:tcPr marL="91442" marR="91442" marT="45753" marB="45753"/>
                </a:tc>
                <a:extLst>
                  <a:ext uri="{0D108BD9-81ED-4DB2-BD59-A6C34878D82A}">
                    <a16:rowId xmlns:a16="http://schemas.microsoft.com/office/drawing/2014/main" val="4095739433"/>
                  </a:ext>
                </a:extLst>
              </a:tr>
              <a:tr h="3335768">
                <a:tc>
                  <a:txBody>
                    <a:bodyPr/>
                    <a:lstStyle/>
                    <a:p>
                      <a:r>
                        <a:rPr lang="en-US" sz="1800" dirty="0">
                          <a:solidFill>
                            <a:srgbClr val="0070C0"/>
                          </a:solidFill>
                        </a:rPr>
                        <a:t>Colegio Antares</a:t>
                      </a:r>
                    </a:p>
                    <a:p>
                      <a:r>
                        <a:rPr lang="en-US" sz="1800" dirty="0">
                          <a:solidFill>
                            <a:srgbClr val="0070C0"/>
                          </a:solidFill>
                        </a:rPr>
                        <a:t>Colegio Parroquial Nuestra Señora de Chiquinquirá</a:t>
                      </a:r>
                    </a:p>
                    <a:p>
                      <a:r>
                        <a:rPr lang="en-US" sz="1800" dirty="0">
                          <a:solidFill>
                            <a:srgbClr val="0070C0"/>
                          </a:solidFill>
                        </a:rPr>
                        <a:t>Colegio Divino Salvador</a:t>
                      </a:r>
                    </a:p>
                    <a:p>
                      <a:r>
                        <a:rPr lang="en-US" sz="1800" dirty="0">
                          <a:solidFill>
                            <a:srgbClr val="0070C0"/>
                          </a:solidFill>
                        </a:rPr>
                        <a:t>Colegio Ciencia y Vida</a:t>
                      </a:r>
                    </a:p>
                    <a:p>
                      <a:r>
                        <a:rPr lang="en-US" sz="1800" dirty="0">
                          <a:solidFill>
                            <a:srgbClr val="0070C0"/>
                          </a:solidFill>
                        </a:rPr>
                        <a:t>Colegio Luis Amigó</a:t>
                      </a:r>
                    </a:p>
                    <a:p>
                      <a:r>
                        <a:rPr lang="en-US" sz="1800" dirty="0">
                          <a:solidFill>
                            <a:srgbClr val="0070C0"/>
                          </a:solidFill>
                        </a:rPr>
                        <a:t>Colegio Santa Bertilla Boscardin</a:t>
                      </a:r>
                    </a:p>
                    <a:p>
                      <a:r>
                        <a:rPr lang="en-US" sz="1800" dirty="0">
                          <a:solidFill>
                            <a:srgbClr val="0070C0"/>
                          </a:solidFill>
                        </a:rPr>
                        <a:t>IE Sol de Oriente</a:t>
                      </a:r>
                    </a:p>
                    <a:p>
                      <a:r>
                        <a:rPr lang="en-US" sz="1800" dirty="0">
                          <a:solidFill>
                            <a:srgbClr val="0070C0"/>
                          </a:solidFill>
                        </a:rPr>
                        <a:t>IE Antonio José Bernal</a:t>
                      </a:r>
                    </a:p>
                    <a:p>
                      <a:r>
                        <a:rPr lang="en-US" sz="1800" dirty="0">
                          <a:solidFill>
                            <a:srgbClr val="0070C0"/>
                          </a:solidFill>
                        </a:rPr>
                        <a:t>IE El Rosario de Bello</a:t>
                      </a:r>
                    </a:p>
                    <a:p>
                      <a:r>
                        <a:rPr lang="en-US" sz="1800" dirty="0">
                          <a:solidFill>
                            <a:srgbClr val="0070C0"/>
                          </a:solidFill>
                        </a:rPr>
                        <a:t>Inem Jose Felix de Restrepo</a:t>
                      </a:r>
                    </a:p>
                  </a:txBody>
                  <a:tcPr marL="91442" marR="91442" marT="45753" marB="4575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70C0"/>
                        </a:solidFill>
                      </a:endParaRPr>
                    </a:p>
                  </a:txBody>
                  <a:tcPr marL="91442" marR="91442" marT="45753" marB="45753"/>
                </a:tc>
                <a:extLst>
                  <a:ext uri="{0D108BD9-81ED-4DB2-BD59-A6C34878D82A}">
                    <a16:rowId xmlns:a16="http://schemas.microsoft.com/office/drawing/2014/main" val="4084382638"/>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2FE8CFE-0F6A-46F5-AD00-3D13E0F250A8}"/>
              </a:ext>
            </a:extLst>
          </p:cNvPr>
          <p:cNvSpPr/>
          <p:nvPr/>
        </p:nvSpPr>
        <p:spPr>
          <a:xfrm>
            <a:off x="-96818" y="436053"/>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6. IMPACTO DE MEDIOS</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0483" name="CuadroTexto 6">
            <a:extLst>
              <a:ext uri="{FF2B5EF4-FFF2-40B4-BE49-F238E27FC236}">
                <a16:creationId xmlns:a16="http://schemas.microsoft.com/office/drawing/2014/main" id="{2A2EF4D6-1480-4770-A9DF-504A4E7001BB}"/>
              </a:ext>
            </a:extLst>
          </p:cNvPr>
          <p:cNvSpPr txBox="1">
            <a:spLocks noChangeArrowheads="1"/>
          </p:cNvSpPr>
          <p:nvPr/>
        </p:nvSpPr>
        <p:spPr bwMode="auto">
          <a:xfrm>
            <a:off x="3541713" y="5986463"/>
            <a:ext cx="4741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graphicFrame>
        <p:nvGraphicFramePr>
          <p:cNvPr id="20484" name="Objeto 6">
            <a:extLst>
              <a:ext uri="{FF2B5EF4-FFF2-40B4-BE49-F238E27FC236}">
                <a16:creationId xmlns:a16="http://schemas.microsoft.com/office/drawing/2014/main" id="{D7B07F24-7216-433C-A232-4415B30B7810}"/>
              </a:ext>
            </a:extLst>
          </p:cNvPr>
          <p:cNvGraphicFramePr>
            <a:graphicFrameLocks noChangeAspect="1"/>
          </p:cNvGraphicFramePr>
          <p:nvPr/>
        </p:nvGraphicFramePr>
        <p:xfrm>
          <a:off x="522288" y="966788"/>
          <a:ext cx="6646862" cy="2736850"/>
        </p:xfrm>
        <a:graphic>
          <a:graphicData uri="http://schemas.openxmlformats.org/presentationml/2006/ole">
            <mc:AlternateContent xmlns:mc="http://schemas.openxmlformats.org/markup-compatibility/2006">
              <mc:Choice xmlns:v="urn:schemas-microsoft-com:vml" Requires="v">
                <p:oleObj spid="_x0000_s20486" name="Worksheet" r:id="rId3" imgW="5619638" imgH="2247838" progId="Excel.Sheet.12">
                  <p:embed/>
                </p:oleObj>
              </mc:Choice>
              <mc:Fallback>
                <p:oleObj name="Worksheet" r:id="rId3" imgW="5619638" imgH="2247838" progId="Excel.Sheet.12">
                  <p:embed/>
                  <p:pic>
                    <p:nvPicPr>
                      <p:cNvPr id="0" name="Objeto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966788"/>
                        <a:ext cx="66468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Gráfico 9">
            <a:extLst>
              <a:ext uri="{FF2B5EF4-FFF2-40B4-BE49-F238E27FC236}">
                <a16:creationId xmlns:a16="http://schemas.microsoft.com/office/drawing/2014/main" id="{679FA9B1-C508-42B1-8E2D-2BF5EF134977}"/>
              </a:ext>
            </a:extLst>
          </p:cNvPr>
          <p:cNvGraphicFramePr>
            <a:graphicFrameLocks/>
          </p:cNvGraphicFramePr>
          <p:nvPr/>
        </p:nvGraphicFramePr>
        <p:xfrm>
          <a:off x="3269023" y="3866571"/>
          <a:ext cx="6041231" cy="285288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528422E-9CBD-4165-903C-0A34457E0720}"/>
              </a:ext>
            </a:extLst>
          </p:cNvPr>
          <p:cNvSpPr/>
          <p:nvPr/>
        </p:nvSpPr>
        <p:spPr>
          <a:xfrm>
            <a:off x="207674" y="869669"/>
            <a:ext cx="8770071" cy="5201424"/>
          </a:xfrm>
          <a:prstGeom prst="rect">
            <a:avLst/>
          </a:prstGeom>
          <a:noFill/>
        </p:spPr>
        <p:txBody>
          <a:bodyPr>
            <a:spAutoFit/>
          </a:bodyPr>
          <a:lstStyle/>
          <a:p>
            <a:pPr algn="ctr">
              <a:defRPr/>
            </a:pPr>
            <a:r>
              <a:rPr lang="es-CO" b="1" dirty="0">
                <a:solidFill>
                  <a:schemeClr val="accent1">
                    <a:lumMod val="50000"/>
                  </a:schemeClr>
                </a:solidFill>
                <a:highlight>
                  <a:srgbClr val="FFFFCC"/>
                </a:highlight>
              </a:rPr>
              <a:t>¿QUÉ ES MERCADEO?</a:t>
            </a:r>
          </a:p>
          <a:p>
            <a:pPr>
              <a:defRPr/>
            </a:pPr>
            <a:endParaRPr lang="es-CO" dirty="0">
              <a:solidFill>
                <a:schemeClr val="bg1"/>
              </a:solidFill>
            </a:endParaRPr>
          </a:p>
          <a:p>
            <a:pPr>
              <a:defRPr/>
            </a:pPr>
            <a:r>
              <a:rPr lang="es-CO" sz="2000" dirty="0">
                <a:solidFill>
                  <a:schemeClr val="accent1">
                    <a:lumMod val="50000"/>
                  </a:schemeClr>
                </a:solidFill>
              </a:rPr>
              <a:t>Es la función dentro de la Universidad Católica Luis Amigó que se encarga de identificar en el consumidor sus gustos, deseos y necesidades con el fin de ubicar públicos potenciales, diseñar estrategias comerciales y desarrollar actividades para la venta de servicios educativos.</a:t>
            </a:r>
          </a:p>
          <a:p>
            <a:pPr>
              <a:defRPr/>
            </a:pPr>
            <a:endParaRPr lang="es-CO" dirty="0"/>
          </a:p>
          <a:p>
            <a:pPr algn="ctr">
              <a:defRPr/>
            </a:pPr>
            <a:endParaRPr lang="es-CO" dirty="0">
              <a:solidFill>
                <a:schemeClr val="bg1"/>
              </a:solidFill>
              <a:highlight>
                <a:srgbClr val="0000FF"/>
              </a:highlight>
            </a:endParaRPr>
          </a:p>
          <a:p>
            <a:pPr algn="ctr">
              <a:defRPr/>
            </a:pPr>
            <a:r>
              <a:rPr lang="es-CO" b="1" dirty="0">
                <a:solidFill>
                  <a:schemeClr val="accent1">
                    <a:lumMod val="50000"/>
                  </a:schemeClr>
                </a:solidFill>
                <a:highlight>
                  <a:srgbClr val="FFFFCC"/>
                </a:highlight>
              </a:rPr>
              <a:t>¿DE QUIEN ES LA FUNCIÓN?</a:t>
            </a:r>
          </a:p>
          <a:p>
            <a:pPr>
              <a:defRPr/>
            </a:pPr>
            <a:endParaRPr lang="es-CO" dirty="0"/>
          </a:p>
          <a:p>
            <a:pPr>
              <a:defRPr/>
            </a:pPr>
            <a:r>
              <a:rPr lang="es-CO" sz="2000" dirty="0">
                <a:solidFill>
                  <a:schemeClr val="accent1">
                    <a:lumMod val="50000"/>
                  </a:schemeClr>
                </a:solidFill>
              </a:rPr>
              <a:t>Está asignada a la oficina de Mercadeo y Publicidad la cual se encarga de Direccionar todo este proceso; pero el Mercadeo es una función Institucional de todos los empleados de la Universidad (Directivos, secretarias, Docentes, Personal de casa, Vigilancia entre otros.) Los cuales debemos velar por una excelente atención, optima información, calidad y buen servicio.</a:t>
            </a:r>
          </a:p>
          <a:p>
            <a:pPr algn="ctr">
              <a:defRPr/>
            </a:pPr>
            <a:endParaRPr lang="es-E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2FE8CFE-0F6A-46F5-AD00-3D13E0F250A8}"/>
              </a:ext>
            </a:extLst>
          </p:cNvPr>
          <p:cNvSpPr/>
          <p:nvPr/>
        </p:nvSpPr>
        <p:spPr>
          <a:xfrm>
            <a:off x="-96818" y="436053"/>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6. IMPACTO DE MEDIOS</a:t>
            </a:r>
          </a:p>
          <a:p>
            <a:pPr algn="ctr">
              <a:defRPr/>
            </a:pPr>
            <a:endPar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1507" name="CuadroTexto 6">
            <a:extLst>
              <a:ext uri="{FF2B5EF4-FFF2-40B4-BE49-F238E27FC236}">
                <a16:creationId xmlns:a16="http://schemas.microsoft.com/office/drawing/2014/main" id="{5C442841-85D5-4CD9-9863-6BE67EC8CB89}"/>
              </a:ext>
            </a:extLst>
          </p:cNvPr>
          <p:cNvSpPr txBox="1">
            <a:spLocks noChangeArrowheads="1"/>
          </p:cNvSpPr>
          <p:nvPr/>
        </p:nvSpPr>
        <p:spPr bwMode="auto">
          <a:xfrm>
            <a:off x="3541713" y="5986463"/>
            <a:ext cx="4741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graphicFrame>
        <p:nvGraphicFramePr>
          <p:cNvPr id="21508" name="Objeto 2">
            <a:extLst>
              <a:ext uri="{FF2B5EF4-FFF2-40B4-BE49-F238E27FC236}">
                <a16:creationId xmlns:a16="http://schemas.microsoft.com/office/drawing/2014/main" id="{E4AC6987-B650-47C1-846E-76626CEF144B}"/>
              </a:ext>
            </a:extLst>
          </p:cNvPr>
          <p:cNvGraphicFramePr>
            <a:graphicFrameLocks noChangeAspect="1"/>
          </p:cNvGraphicFramePr>
          <p:nvPr/>
        </p:nvGraphicFramePr>
        <p:xfrm>
          <a:off x="182563" y="1463675"/>
          <a:ext cx="6910387" cy="949325"/>
        </p:xfrm>
        <a:graphic>
          <a:graphicData uri="http://schemas.openxmlformats.org/presentationml/2006/ole">
            <mc:AlternateContent xmlns:mc="http://schemas.openxmlformats.org/markup-compatibility/2006">
              <mc:Choice xmlns:v="urn:schemas-microsoft-com:vml" Requires="v">
                <p:oleObj spid="_x0000_s21510" name="Worksheet" r:id="rId3" imgW="5619638" imgH="771690" progId="Excel.Sheet.12">
                  <p:embed/>
                </p:oleObj>
              </mc:Choice>
              <mc:Fallback>
                <p:oleObj name="Worksheet" r:id="rId3" imgW="5619638" imgH="771690" progId="Excel.Sheet.12">
                  <p:embed/>
                  <p:pic>
                    <p:nvPicPr>
                      <p:cNvPr id="0" name="Obje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1463675"/>
                        <a:ext cx="69103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Gráfico 6">
            <a:extLst>
              <a:ext uri="{FF2B5EF4-FFF2-40B4-BE49-F238E27FC236}">
                <a16:creationId xmlns:a16="http://schemas.microsoft.com/office/drawing/2014/main" id="{D8A83E60-0D11-48A2-BC98-4864ADF49322}"/>
              </a:ext>
            </a:extLst>
          </p:cNvPr>
          <p:cNvGraphicFramePr>
            <a:graphicFrameLocks/>
          </p:cNvGraphicFramePr>
          <p:nvPr/>
        </p:nvGraphicFramePr>
        <p:xfrm>
          <a:off x="3711574" y="2944091"/>
          <a:ext cx="5432425" cy="341067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uadroTexto 6">
            <a:extLst>
              <a:ext uri="{FF2B5EF4-FFF2-40B4-BE49-F238E27FC236}">
                <a16:creationId xmlns:a16="http://schemas.microsoft.com/office/drawing/2014/main" id="{E23FC1EE-3D80-44E0-A2E6-05D1BEC13DD5}"/>
              </a:ext>
            </a:extLst>
          </p:cNvPr>
          <p:cNvSpPr txBox="1">
            <a:spLocks noChangeArrowheads="1"/>
          </p:cNvSpPr>
          <p:nvPr/>
        </p:nvSpPr>
        <p:spPr bwMode="auto">
          <a:xfrm>
            <a:off x="3541713" y="5986463"/>
            <a:ext cx="4741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pic>
        <p:nvPicPr>
          <p:cNvPr id="22531" name="Imagen 1">
            <a:extLst>
              <a:ext uri="{FF2B5EF4-FFF2-40B4-BE49-F238E27FC236}">
                <a16:creationId xmlns:a16="http://schemas.microsoft.com/office/drawing/2014/main" id="{7E2FBA17-CFFD-4136-B778-185C5A922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09" t="15370" r="32272" b="7825"/>
          <a:stretch>
            <a:fillRect/>
          </a:stretch>
        </p:blipFill>
        <p:spPr bwMode="auto">
          <a:xfrm>
            <a:off x="1122363" y="503238"/>
            <a:ext cx="706755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uadroTexto 6">
            <a:extLst>
              <a:ext uri="{FF2B5EF4-FFF2-40B4-BE49-F238E27FC236}">
                <a16:creationId xmlns:a16="http://schemas.microsoft.com/office/drawing/2014/main" id="{7849917A-9B16-4BEC-B351-07417A7A3A82}"/>
              </a:ext>
            </a:extLst>
          </p:cNvPr>
          <p:cNvSpPr txBox="1">
            <a:spLocks noChangeArrowheads="1"/>
          </p:cNvSpPr>
          <p:nvPr/>
        </p:nvSpPr>
        <p:spPr bwMode="auto">
          <a:xfrm>
            <a:off x="3541713" y="5986463"/>
            <a:ext cx="4741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pic>
        <p:nvPicPr>
          <p:cNvPr id="23555" name="Imagen 2">
            <a:extLst>
              <a:ext uri="{FF2B5EF4-FFF2-40B4-BE49-F238E27FC236}">
                <a16:creationId xmlns:a16="http://schemas.microsoft.com/office/drawing/2014/main" id="{4AC9935E-54FA-42BC-A5BD-3E98845E9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09" t="16718" r="31970" b="6207"/>
          <a:stretch>
            <a:fillRect/>
          </a:stretch>
        </p:blipFill>
        <p:spPr bwMode="auto">
          <a:xfrm>
            <a:off x="1212850" y="741363"/>
            <a:ext cx="69056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uadroTexto 3">
            <a:extLst>
              <a:ext uri="{FF2B5EF4-FFF2-40B4-BE49-F238E27FC236}">
                <a16:creationId xmlns:a16="http://schemas.microsoft.com/office/drawing/2014/main" id="{F7C5A7E7-C221-433C-BD50-A7AA397C51B1}"/>
              </a:ext>
            </a:extLst>
          </p:cNvPr>
          <p:cNvSpPr txBox="1">
            <a:spLocks noChangeArrowheads="1"/>
          </p:cNvSpPr>
          <p:nvPr/>
        </p:nvSpPr>
        <p:spPr bwMode="auto">
          <a:xfrm>
            <a:off x="6524625" y="1630363"/>
            <a:ext cx="1190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s-C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uadroTexto 6">
            <a:extLst>
              <a:ext uri="{FF2B5EF4-FFF2-40B4-BE49-F238E27FC236}">
                <a16:creationId xmlns:a16="http://schemas.microsoft.com/office/drawing/2014/main" id="{BAA7CEB6-592D-4DEF-91EA-70CA9EE97D65}"/>
              </a:ext>
            </a:extLst>
          </p:cNvPr>
          <p:cNvSpPr txBox="1">
            <a:spLocks noChangeArrowheads="1"/>
          </p:cNvSpPr>
          <p:nvPr/>
        </p:nvSpPr>
        <p:spPr bwMode="auto">
          <a:xfrm>
            <a:off x="3541713" y="5986463"/>
            <a:ext cx="4741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sp>
        <p:nvSpPr>
          <p:cNvPr id="24579" name="CuadroTexto 3">
            <a:extLst>
              <a:ext uri="{FF2B5EF4-FFF2-40B4-BE49-F238E27FC236}">
                <a16:creationId xmlns:a16="http://schemas.microsoft.com/office/drawing/2014/main" id="{70084D36-103D-4955-8A50-A8439462FE3F}"/>
              </a:ext>
            </a:extLst>
          </p:cNvPr>
          <p:cNvSpPr txBox="1">
            <a:spLocks noChangeArrowheads="1"/>
          </p:cNvSpPr>
          <p:nvPr/>
        </p:nvSpPr>
        <p:spPr bwMode="auto">
          <a:xfrm>
            <a:off x="6232525" y="1797050"/>
            <a:ext cx="119221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s-CO"/>
          </a:p>
        </p:txBody>
      </p:sp>
      <p:pic>
        <p:nvPicPr>
          <p:cNvPr id="24580" name="Imagen 1">
            <a:extLst>
              <a:ext uri="{FF2B5EF4-FFF2-40B4-BE49-F238E27FC236}">
                <a16:creationId xmlns:a16="http://schemas.microsoft.com/office/drawing/2014/main" id="{D3524EA4-1E2F-4B8E-91D4-4E0949AAD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57" t="20491" r="20152" b="25430"/>
          <a:stretch>
            <a:fillRect/>
          </a:stretch>
        </p:blipFill>
        <p:spPr bwMode="auto">
          <a:xfrm>
            <a:off x="1136650" y="1482725"/>
            <a:ext cx="75660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4AEC68C-C824-4E8A-9BD9-37EB86425369}"/>
              </a:ext>
            </a:extLst>
          </p:cNvPr>
          <p:cNvSpPr/>
          <p:nvPr/>
        </p:nvSpPr>
        <p:spPr>
          <a:xfrm>
            <a:off x="0" y="404949"/>
            <a:ext cx="9995258" cy="1692771"/>
          </a:xfrm>
          <a:prstGeom prst="rect">
            <a:avLst/>
          </a:prstGeom>
          <a:noFill/>
        </p:spPr>
        <p:txBody>
          <a:bodyPr>
            <a:spAutoFit/>
          </a:bodyPr>
          <a:lstStyle/>
          <a:p>
            <a:pPr marL="742950" indent="-742950" algn="ctr">
              <a:buFontTx/>
              <a:buAutoNum type="arabicPeriod"/>
              <a:defRPr/>
            </a:pPr>
            <a:r>
              <a:rPr lang="es-ES" sz="4000" b="1" dirty="0">
                <a:ln w="12700">
                  <a:solidFill>
                    <a:schemeClr val="accent1"/>
                  </a:solidFill>
                  <a:prstDash val="solid"/>
                </a:ln>
                <a:solidFill>
                  <a:schemeClr val="accent1">
                    <a:lumMod val="50000"/>
                  </a:schemeClr>
                </a:solidFill>
                <a:effectLst>
                  <a:outerShdw dist="38100" dir="2640000" algn="bl" rotWithShape="0">
                    <a:schemeClr val="accent1"/>
                  </a:outerShdw>
                </a:effectLst>
              </a:rPr>
              <a:t>ESTRATEGIA DE MERCADEO DIRECTO</a:t>
            </a:r>
          </a:p>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              PRESUPUESTO $ 53.000.000</a:t>
            </a:r>
          </a:p>
          <a:p>
            <a:pPr marL="742950" indent="-742950" algn="ctr">
              <a:buFontTx/>
              <a:buAutoNum type="arabicPeriod"/>
              <a:defRPr/>
            </a:pPr>
            <a:endPar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5" name="2 Tabla">
            <a:extLst>
              <a:ext uri="{FF2B5EF4-FFF2-40B4-BE49-F238E27FC236}">
                <a16:creationId xmlns:a16="http://schemas.microsoft.com/office/drawing/2014/main" id="{03D76585-9499-415E-AD49-2997B44480C6}"/>
              </a:ext>
            </a:extLst>
          </p:cNvPr>
          <p:cNvGraphicFramePr>
            <a:graphicFrameLocks noGrp="1"/>
          </p:cNvGraphicFramePr>
          <p:nvPr/>
        </p:nvGraphicFramePr>
        <p:xfrm>
          <a:off x="4217988" y="1601788"/>
          <a:ext cx="4670425" cy="5121275"/>
        </p:xfrm>
        <a:graphic>
          <a:graphicData uri="http://schemas.openxmlformats.org/drawingml/2006/table">
            <a:tbl>
              <a:tblPr firstRow="1" bandRow="1">
                <a:tableStyleId>{5C22544A-7EE6-4342-B048-85BDC9FD1C3A}</a:tableStyleId>
              </a:tblPr>
              <a:tblGrid>
                <a:gridCol w="2488813">
                  <a:extLst>
                    <a:ext uri="{9D8B030D-6E8A-4147-A177-3AD203B41FA5}">
                      <a16:colId xmlns:a16="http://schemas.microsoft.com/office/drawing/2014/main" val="20000"/>
                    </a:ext>
                  </a:extLst>
                </a:gridCol>
                <a:gridCol w="2181612">
                  <a:extLst>
                    <a:ext uri="{9D8B030D-6E8A-4147-A177-3AD203B41FA5}">
                      <a16:colId xmlns:a16="http://schemas.microsoft.com/office/drawing/2014/main" val="20001"/>
                    </a:ext>
                  </a:extLst>
                </a:gridCol>
              </a:tblGrid>
              <a:tr h="640159">
                <a:tc>
                  <a:txBody>
                    <a:bodyPr/>
                    <a:lstStyle/>
                    <a:p>
                      <a:pPr algn="ctr"/>
                      <a:r>
                        <a:rPr lang="en-US" sz="1800" dirty="0"/>
                        <a:t>ACTIVIDAD</a:t>
                      </a:r>
                    </a:p>
                  </a:txBody>
                  <a:tcPr marL="91459" marR="91459" marT="45727" marB="45727"/>
                </a:tc>
                <a:tc>
                  <a:txBody>
                    <a:bodyPr/>
                    <a:lstStyle/>
                    <a:p>
                      <a:pPr algn="ctr"/>
                      <a:r>
                        <a:rPr lang="en-US" sz="1800" dirty="0"/>
                        <a:t>CANTIDAD</a:t>
                      </a:r>
                      <a:r>
                        <a:rPr lang="en-US" sz="1800" baseline="0" dirty="0"/>
                        <a:t> A IMPACTAR</a:t>
                      </a:r>
                      <a:endParaRPr lang="en-US" sz="1800" dirty="0"/>
                    </a:p>
                  </a:txBody>
                  <a:tcPr marL="91459" marR="91459" marT="45727" marB="45727"/>
                </a:tc>
                <a:extLst>
                  <a:ext uri="{0D108BD9-81ED-4DB2-BD59-A6C34878D82A}">
                    <a16:rowId xmlns:a16="http://schemas.microsoft.com/office/drawing/2014/main" val="10000"/>
                  </a:ext>
                </a:extLst>
              </a:tr>
              <a:tr h="640159">
                <a:tc>
                  <a:txBody>
                    <a:bodyPr/>
                    <a:lstStyle/>
                    <a:p>
                      <a:r>
                        <a:rPr lang="en-US" sz="1800" dirty="0">
                          <a:solidFill>
                            <a:srgbClr val="0070C0"/>
                          </a:solidFill>
                        </a:rPr>
                        <a:t>VISITAS Y FERIAS EN COLEGIOS</a:t>
                      </a:r>
                    </a:p>
                  </a:txBody>
                  <a:tcPr marL="91459" marR="91459" marT="45727" marB="45727"/>
                </a:tc>
                <a:tc>
                  <a:txBody>
                    <a:bodyPr/>
                    <a:lstStyle/>
                    <a:p>
                      <a:pPr algn="ctr"/>
                      <a:r>
                        <a:rPr lang="en-US" sz="1800" dirty="0">
                          <a:solidFill>
                            <a:srgbClr val="002060"/>
                          </a:solidFill>
                        </a:rPr>
                        <a:t>Meta: 300</a:t>
                      </a:r>
                    </a:p>
                    <a:p>
                      <a:pPr algn="ctr"/>
                      <a:endParaRPr lang="en-US" sz="1800" dirty="0">
                        <a:solidFill>
                          <a:srgbClr val="002060"/>
                        </a:solidFill>
                      </a:endParaRPr>
                    </a:p>
                  </a:txBody>
                  <a:tcPr marL="91459" marR="91459" marT="45727" marB="45727"/>
                </a:tc>
                <a:extLst>
                  <a:ext uri="{0D108BD9-81ED-4DB2-BD59-A6C34878D82A}">
                    <a16:rowId xmlns:a16="http://schemas.microsoft.com/office/drawing/2014/main" val="10001"/>
                  </a:ext>
                </a:extLst>
              </a:tr>
              <a:tr h="640159">
                <a:tc>
                  <a:txBody>
                    <a:bodyPr/>
                    <a:lstStyle/>
                    <a:p>
                      <a:r>
                        <a:rPr lang="en-US" sz="1800" dirty="0">
                          <a:solidFill>
                            <a:srgbClr val="0070C0"/>
                          </a:solidFill>
                        </a:rPr>
                        <a:t>VISITAS MUNICIPALES</a:t>
                      </a:r>
                    </a:p>
                  </a:txBody>
                  <a:tcPr marL="91459" marR="91459" marT="45727" marB="45727"/>
                </a:tc>
                <a:tc>
                  <a:txBody>
                    <a:bodyPr/>
                    <a:lstStyle/>
                    <a:p>
                      <a:pPr algn="ctr"/>
                      <a:r>
                        <a:rPr lang="en-US" sz="1800" dirty="0">
                          <a:solidFill>
                            <a:srgbClr val="002060"/>
                          </a:solidFill>
                        </a:rPr>
                        <a:t>Meta: 60</a:t>
                      </a:r>
                    </a:p>
                    <a:p>
                      <a:pPr algn="ctr"/>
                      <a:endParaRPr lang="en-US" sz="1800" dirty="0">
                        <a:solidFill>
                          <a:srgbClr val="002060"/>
                        </a:solidFill>
                      </a:endParaRPr>
                    </a:p>
                  </a:txBody>
                  <a:tcPr marL="91459" marR="91459" marT="45727" marB="45727"/>
                </a:tc>
                <a:extLst>
                  <a:ext uri="{0D108BD9-81ED-4DB2-BD59-A6C34878D82A}">
                    <a16:rowId xmlns:a16="http://schemas.microsoft.com/office/drawing/2014/main" val="10002"/>
                  </a:ext>
                </a:extLst>
              </a:tr>
              <a:tr h="640159">
                <a:tc>
                  <a:txBody>
                    <a:bodyPr/>
                    <a:lstStyle/>
                    <a:p>
                      <a:r>
                        <a:rPr lang="en-US" sz="1800" dirty="0">
                          <a:solidFill>
                            <a:srgbClr val="0070C0"/>
                          </a:solidFill>
                        </a:rPr>
                        <a:t>FERIAS</a:t>
                      </a:r>
                      <a:r>
                        <a:rPr lang="en-US" sz="1800" baseline="0" dirty="0">
                          <a:solidFill>
                            <a:srgbClr val="0070C0"/>
                          </a:solidFill>
                        </a:rPr>
                        <a:t> NACIONALES </a:t>
                      </a:r>
                      <a:endParaRPr lang="en-US" sz="1800" dirty="0">
                        <a:solidFill>
                          <a:srgbClr val="0070C0"/>
                        </a:solidFill>
                      </a:endParaRPr>
                    </a:p>
                  </a:txBody>
                  <a:tcPr marL="91459" marR="91459" marT="45727" marB="45727"/>
                </a:tc>
                <a:tc>
                  <a:txBody>
                    <a:bodyPr/>
                    <a:lstStyle/>
                    <a:p>
                      <a:pPr algn="ctr"/>
                      <a:r>
                        <a:rPr lang="en-US" sz="1800" dirty="0">
                          <a:solidFill>
                            <a:srgbClr val="002060"/>
                          </a:solidFill>
                        </a:rPr>
                        <a:t>Meta: 6</a:t>
                      </a:r>
                    </a:p>
                    <a:p>
                      <a:pPr algn="ctr"/>
                      <a:endParaRPr lang="en-US" sz="1800" dirty="0">
                        <a:solidFill>
                          <a:srgbClr val="002060"/>
                        </a:solidFill>
                      </a:endParaRPr>
                    </a:p>
                  </a:txBody>
                  <a:tcPr marL="91459" marR="91459" marT="45727" marB="45727"/>
                </a:tc>
                <a:extLst>
                  <a:ext uri="{0D108BD9-81ED-4DB2-BD59-A6C34878D82A}">
                    <a16:rowId xmlns:a16="http://schemas.microsoft.com/office/drawing/2014/main" val="10003"/>
                  </a:ext>
                </a:extLst>
              </a:tr>
              <a:tr h="640159">
                <a:tc>
                  <a:txBody>
                    <a:bodyPr/>
                    <a:lstStyle/>
                    <a:p>
                      <a:r>
                        <a:rPr lang="en-US" sz="1800" dirty="0">
                          <a:solidFill>
                            <a:srgbClr val="0070C0"/>
                          </a:solidFill>
                        </a:rPr>
                        <a:t>VISITAS</a:t>
                      </a:r>
                      <a:r>
                        <a:rPr lang="en-US" sz="1800" baseline="0" dirty="0">
                          <a:solidFill>
                            <a:srgbClr val="0070C0"/>
                          </a:solidFill>
                        </a:rPr>
                        <a:t> EMPRESAS</a:t>
                      </a:r>
                      <a:endParaRPr lang="en-US" sz="1800" dirty="0">
                        <a:solidFill>
                          <a:srgbClr val="0070C0"/>
                        </a:solidFill>
                      </a:endParaRPr>
                    </a:p>
                  </a:txBody>
                  <a:tcPr marL="91459" marR="91459" marT="45727" marB="45727"/>
                </a:tc>
                <a:tc>
                  <a:txBody>
                    <a:bodyPr/>
                    <a:lstStyle/>
                    <a:p>
                      <a:pPr algn="ctr"/>
                      <a:r>
                        <a:rPr lang="en-US" sz="1800" dirty="0">
                          <a:solidFill>
                            <a:srgbClr val="002060"/>
                          </a:solidFill>
                        </a:rPr>
                        <a:t>Meta: 40</a:t>
                      </a:r>
                    </a:p>
                  </a:txBody>
                  <a:tcPr marL="91459" marR="91459" marT="45727" marB="45727"/>
                </a:tc>
                <a:extLst>
                  <a:ext uri="{0D108BD9-81ED-4DB2-BD59-A6C34878D82A}">
                    <a16:rowId xmlns:a16="http://schemas.microsoft.com/office/drawing/2014/main" val="10004"/>
                  </a:ext>
                </a:extLst>
              </a:tr>
              <a:tr h="640159">
                <a:tc>
                  <a:txBody>
                    <a:bodyPr/>
                    <a:lstStyle/>
                    <a:p>
                      <a:r>
                        <a:rPr lang="en-US" sz="1800" dirty="0">
                          <a:solidFill>
                            <a:srgbClr val="0070C0"/>
                          </a:solidFill>
                        </a:rPr>
                        <a:t>FERIAS DE CIUDAD</a:t>
                      </a:r>
                    </a:p>
                  </a:txBody>
                  <a:tcPr marL="91459" marR="91459" marT="45727" marB="45727"/>
                </a:tc>
                <a:tc>
                  <a:txBody>
                    <a:bodyPr/>
                    <a:lstStyle/>
                    <a:p>
                      <a:pPr algn="ctr"/>
                      <a:r>
                        <a:rPr lang="en-US" sz="1800" dirty="0">
                          <a:solidFill>
                            <a:srgbClr val="002060"/>
                          </a:solidFill>
                        </a:rPr>
                        <a:t>Meta: 10</a:t>
                      </a:r>
                    </a:p>
                    <a:p>
                      <a:pPr algn="ctr"/>
                      <a:endParaRPr lang="en-US" sz="1800" dirty="0">
                        <a:solidFill>
                          <a:srgbClr val="002060"/>
                        </a:solidFill>
                      </a:endParaRPr>
                    </a:p>
                  </a:txBody>
                  <a:tcPr marL="91459" marR="91459" marT="45727" marB="45727"/>
                </a:tc>
                <a:extLst>
                  <a:ext uri="{0D108BD9-81ED-4DB2-BD59-A6C34878D82A}">
                    <a16:rowId xmlns:a16="http://schemas.microsoft.com/office/drawing/2014/main" val="10005"/>
                  </a:ext>
                </a:extLst>
              </a:tr>
              <a:tr h="640159">
                <a:tc>
                  <a:txBody>
                    <a:bodyPr/>
                    <a:lstStyle/>
                    <a:p>
                      <a:r>
                        <a:rPr lang="en-US" sz="1800" dirty="0">
                          <a:solidFill>
                            <a:srgbClr val="0070C0"/>
                          </a:solidFill>
                        </a:rPr>
                        <a:t>VISITAS A GRUPOS </a:t>
                      </a:r>
                    </a:p>
                  </a:txBody>
                  <a:tcPr marL="91459" marR="91459" marT="45727" marB="45727"/>
                </a:tc>
                <a:tc>
                  <a:txBody>
                    <a:bodyPr/>
                    <a:lstStyle/>
                    <a:p>
                      <a:pPr algn="ctr"/>
                      <a:r>
                        <a:rPr lang="en-US" sz="1800" dirty="0">
                          <a:solidFill>
                            <a:srgbClr val="002060"/>
                          </a:solidFill>
                        </a:rPr>
                        <a:t>Meta: 40</a:t>
                      </a:r>
                    </a:p>
                  </a:txBody>
                  <a:tcPr marL="91459" marR="91459" marT="45727" marB="45727"/>
                </a:tc>
                <a:extLst>
                  <a:ext uri="{0D108BD9-81ED-4DB2-BD59-A6C34878D82A}">
                    <a16:rowId xmlns:a16="http://schemas.microsoft.com/office/drawing/2014/main" val="10006"/>
                  </a:ext>
                </a:extLst>
              </a:tr>
              <a:tr h="640159">
                <a:tc>
                  <a:txBody>
                    <a:bodyPr/>
                    <a:lstStyle/>
                    <a:p>
                      <a:r>
                        <a:rPr lang="en-US" sz="1800" dirty="0">
                          <a:solidFill>
                            <a:srgbClr val="0070C0"/>
                          </a:solidFill>
                        </a:rPr>
                        <a:t>EVENTOS INTERNOS</a:t>
                      </a:r>
                    </a:p>
                  </a:txBody>
                  <a:tcPr marL="91459" marR="91459" marT="45727" marB="45727"/>
                </a:tc>
                <a:tc>
                  <a:txBody>
                    <a:bodyPr/>
                    <a:lstStyle/>
                    <a:p>
                      <a:pPr algn="ctr"/>
                      <a:r>
                        <a:rPr lang="en-US" sz="1800" dirty="0">
                          <a:solidFill>
                            <a:srgbClr val="002060"/>
                          </a:solidFill>
                        </a:rPr>
                        <a:t>Meta: 10</a:t>
                      </a:r>
                    </a:p>
                    <a:p>
                      <a:pPr algn="ctr"/>
                      <a:endParaRPr lang="en-US" sz="1800" dirty="0">
                        <a:solidFill>
                          <a:srgbClr val="002060"/>
                        </a:solidFill>
                      </a:endParaRPr>
                    </a:p>
                  </a:txBody>
                  <a:tcPr marL="91459" marR="91459" marT="45727" marB="45727"/>
                </a:tc>
                <a:extLst>
                  <a:ext uri="{0D108BD9-81ED-4DB2-BD59-A6C34878D82A}">
                    <a16:rowId xmlns:a16="http://schemas.microsoft.com/office/drawing/2014/main" val="10007"/>
                  </a:ext>
                </a:extLst>
              </a:tr>
            </a:tbl>
          </a:graphicData>
        </a:graphic>
      </p:graphicFrame>
      <p:pic>
        <p:nvPicPr>
          <p:cNvPr id="4128" name="Picture 34" descr="Publicidad banner ideas de marketing de dibujos animados plana. | Vector  Premium">
            <a:extLst>
              <a:ext uri="{FF2B5EF4-FFF2-40B4-BE49-F238E27FC236}">
                <a16:creationId xmlns:a16="http://schemas.microsoft.com/office/drawing/2014/main" id="{3C395E6D-9FEB-4470-BFB2-4196F783D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97" r="10332"/>
          <a:stretch>
            <a:fillRect/>
          </a:stretch>
        </p:blipFill>
        <p:spPr bwMode="auto">
          <a:xfrm>
            <a:off x="255588" y="1601788"/>
            <a:ext cx="34544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1AF6DCC-6365-4233-BF3B-9D97BC8B33F5}"/>
              </a:ext>
            </a:extLst>
          </p:cNvPr>
          <p:cNvSpPr/>
          <p:nvPr/>
        </p:nvSpPr>
        <p:spPr>
          <a:xfrm>
            <a:off x="0" y="404949"/>
            <a:ext cx="9995258" cy="1077218"/>
          </a:xfrm>
          <a:prstGeom prst="rect">
            <a:avLst/>
          </a:prstGeom>
          <a:noFill/>
        </p:spPr>
        <p:txBody>
          <a:bodyPr>
            <a:spAutoFit/>
          </a:bodyPr>
          <a:lstStyle/>
          <a:p>
            <a:pPr marL="742950" indent="-742950" algn="ctr">
              <a:buFontTx/>
              <a:buAutoNum type="arabicPeriod"/>
              <a:defRPr/>
            </a:pPr>
            <a:r>
              <a:rPr lang="es-ES" sz="4000" b="1" dirty="0">
                <a:ln w="12700">
                  <a:solidFill>
                    <a:schemeClr val="accent1"/>
                  </a:solidFill>
                  <a:prstDash val="solid"/>
                </a:ln>
                <a:solidFill>
                  <a:schemeClr val="accent1">
                    <a:lumMod val="50000"/>
                  </a:schemeClr>
                </a:solidFill>
                <a:effectLst>
                  <a:outerShdw dist="38100" dir="2640000" algn="bl" rotWithShape="0">
                    <a:schemeClr val="accent1"/>
                  </a:outerShdw>
                </a:effectLst>
              </a:rPr>
              <a:t>MERCADEO DIRECTO</a:t>
            </a:r>
          </a:p>
          <a:p>
            <a:pPr algn="ctr">
              <a:defRPr/>
            </a:pPr>
            <a:r>
              <a:rPr lang="es-E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endParaRPr lang="es-ES"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5123" name="Imagen 9">
            <a:extLst>
              <a:ext uri="{FF2B5EF4-FFF2-40B4-BE49-F238E27FC236}">
                <a16:creationId xmlns:a16="http://schemas.microsoft.com/office/drawing/2014/main" id="{84D443A7-BD57-4156-90E6-E7D8D62A08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0925" y="1441450"/>
            <a:ext cx="3262313"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agen 1">
            <a:extLst>
              <a:ext uri="{FF2B5EF4-FFF2-40B4-BE49-F238E27FC236}">
                <a16:creationId xmlns:a16="http://schemas.microsoft.com/office/drawing/2014/main" id="{FC949C8D-9B8D-4D8E-B2DF-5E02410E0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3001963"/>
            <a:ext cx="3167062"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Imagen 2">
            <a:extLst>
              <a:ext uri="{FF2B5EF4-FFF2-40B4-BE49-F238E27FC236}">
                <a16:creationId xmlns:a16="http://schemas.microsoft.com/office/drawing/2014/main" id="{3E1DC625-5BDC-4E5C-BA88-6259045E4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705" t="2457" r="20091" b="2995"/>
          <a:stretch>
            <a:fillRect/>
          </a:stretch>
        </p:blipFill>
        <p:spPr bwMode="auto">
          <a:xfrm>
            <a:off x="3529013" y="1441450"/>
            <a:ext cx="216376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Imagen 4">
            <a:extLst>
              <a:ext uri="{FF2B5EF4-FFF2-40B4-BE49-F238E27FC236}">
                <a16:creationId xmlns:a16="http://schemas.microsoft.com/office/drawing/2014/main" id="{4904440D-2F83-4BDD-AD66-1F2A3B076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775" y="4175125"/>
            <a:ext cx="3376613"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n 5">
            <a:extLst>
              <a:ext uri="{FF2B5EF4-FFF2-40B4-BE49-F238E27FC236}">
                <a16:creationId xmlns:a16="http://schemas.microsoft.com/office/drawing/2014/main" id="{D2A91938-46EE-4A63-BCEA-9B2C02E8A1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89" t="10242" r="18199" b="14009"/>
          <a:stretch>
            <a:fillRect/>
          </a:stretch>
        </p:blipFill>
        <p:spPr bwMode="auto">
          <a:xfrm>
            <a:off x="3586163" y="4175125"/>
            <a:ext cx="19716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C6B2D62-BE93-4519-BA99-E4117249A100}"/>
              </a:ext>
            </a:extLst>
          </p:cNvPr>
          <p:cNvSpPr/>
          <p:nvPr/>
        </p:nvSpPr>
        <p:spPr>
          <a:xfrm>
            <a:off x="0" y="377170"/>
            <a:ext cx="9995258" cy="707886"/>
          </a:xfrm>
          <a:prstGeom prst="rect">
            <a:avLst/>
          </a:prstGeom>
          <a:noFill/>
        </p:spPr>
        <p:txBody>
          <a:bodyPr>
            <a:spAutoFit/>
          </a:bodyPr>
          <a:lstStyle/>
          <a:p>
            <a:pPr algn="ctr">
              <a:defRPr/>
            </a:pPr>
            <a:r>
              <a:rPr lang="es-ES" sz="4000" b="1" dirty="0">
                <a:ln w="12700">
                  <a:solidFill>
                    <a:schemeClr val="accent1"/>
                  </a:solidFill>
                  <a:prstDash val="solid"/>
                </a:ln>
                <a:solidFill>
                  <a:schemeClr val="accent1">
                    <a:lumMod val="50000"/>
                  </a:schemeClr>
                </a:solidFill>
                <a:effectLst>
                  <a:outerShdw dist="38100" dir="2640000" algn="bl" rotWithShape="0">
                    <a:schemeClr val="accent1"/>
                  </a:outerShdw>
                </a:effectLst>
              </a:rPr>
              <a:t>2. PLAN DE MEDIOS </a:t>
            </a:r>
          </a:p>
        </p:txBody>
      </p:sp>
      <p:pic>
        <p:nvPicPr>
          <p:cNvPr id="6147" name="Imagen 6">
            <a:extLst>
              <a:ext uri="{FF2B5EF4-FFF2-40B4-BE49-F238E27FC236}">
                <a16:creationId xmlns:a16="http://schemas.microsoft.com/office/drawing/2014/main" id="{AA8E4315-2FB4-4652-8018-512E887C12BC}"/>
              </a:ext>
            </a:extLst>
          </p:cNvPr>
          <p:cNvPicPr>
            <a:picLocks noChangeAspect="1"/>
          </p:cNvPicPr>
          <p:nvPr/>
        </p:nvPicPr>
        <p:blipFill>
          <a:blip r:embed="rId2">
            <a:extLst>
              <a:ext uri="{28A0092B-C50C-407E-A947-70E740481C1C}">
                <a14:useLocalDpi xmlns:a14="http://schemas.microsoft.com/office/drawing/2010/main" val="0"/>
              </a:ext>
            </a:extLst>
          </a:blip>
          <a:srcRect l="1019" t="16046" r="-581" b="18324"/>
          <a:stretch>
            <a:fillRect/>
          </a:stretch>
        </p:blipFill>
        <p:spPr bwMode="auto">
          <a:xfrm>
            <a:off x="6469063" y="5349875"/>
            <a:ext cx="2466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Imagen 7">
            <a:extLst>
              <a:ext uri="{FF2B5EF4-FFF2-40B4-BE49-F238E27FC236}">
                <a16:creationId xmlns:a16="http://schemas.microsoft.com/office/drawing/2014/main" id="{C35B23A4-01DB-40E8-936F-EF909C1141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106488"/>
            <a:ext cx="2446337"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Imagen 11">
            <a:extLst>
              <a:ext uri="{FF2B5EF4-FFF2-40B4-BE49-F238E27FC236}">
                <a16:creationId xmlns:a16="http://schemas.microsoft.com/office/drawing/2014/main" id="{A9E191C2-1D27-4521-AC30-CEC5E110D4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7038" y="4295775"/>
            <a:ext cx="27813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Imagen 12">
            <a:extLst>
              <a:ext uri="{FF2B5EF4-FFF2-40B4-BE49-F238E27FC236}">
                <a16:creationId xmlns:a16="http://schemas.microsoft.com/office/drawing/2014/main" id="{6AABED24-EF68-4D85-8B9F-3FF7D7A05990}"/>
              </a:ext>
            </a:extLst>
          </p:cNvPr>
          <p:cNvPicPr>
            <a:picLocks noChangeAspect="1"/>
          </p:cNvPicPr>
          <p:nvPr/>
        </p:nvPicPr>
        <p:blipFill>
          <a:blip r:embed="rId5">
            <a:extLst>
              <a:ext uri="{28A0092B-C50C-407E-A947-70E740481C1C}">
                <a14:useLocalDpi xmlns:a14="http://schemas.microsoft.com/office/drawing/2010/main" val="0"/>
              </a:ext>
            </a:extLst>
          </a:blip>
          <a:srcRect t="13280" b="14388"/>
          <a:stretch>
            <a:fillRect/>
          </a:stretch>
        </p:blipFill>
        <p:spPr bwMode="auto">
          <a:xfrm>
            <a:off x="-55563" y="3001963"/>
            <a:ext cx="3124201"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Imagen 13">
            <a:extLst>
              <a:ext uri="{FF2B5EF4-FFF2-40B4-BE49-F238E27FC236}">
                <a16:creationId xmlns:a16="http://schemas.microsoft.com/office/drawing/2014/main" id="{68796883-C3AF-4BED-90AB-AB5F210B0D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1724025"/>
            <a:ext cx="34686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Imagen 1">
            <a:extLst>
              <a:ext uri="{FF2B5EF4-FFF2-40B4-BE49-F238E27FC236}">
                <a16:creationId xmlns:a16="http://schemas.microsoft.com/office/drawing/2014/main" id="{7992F851-48CB-4BA7-A0B8-CE49459610F9}"/>
              </a:ext>
            </a:extLst>
          </p:cNvPr>
          <p:cNvPicPr>
            <a:picLocks noChangeAspect="1"/>
          </p:cNvPicPr>
          <p:nvPr/>
        </p:nvPicPr>
        <p:blipFill>
          <a:blip r:embed="rId7">
            <a:extLst>
              <a:ext uri="{28A0092B-C50C-407E-A947-70E740481C1C}">
                <a14:useLocalDpi xmlns:a14="http://schemas.microsoft.com/office/drawing/2010/main" val="0"/>
              </a:ext>
            </a:extLst>
          </a:blip>
          <a:srcRect l="13184" t="9808" r="12723" b="21712"/>
          <a:stretch>
            <a:fillRect/>
          </a:stretch>
        </p:blipFill>
        <p:spPr bwMode="auto">
          <a:xfrm>
            <a:off x="6592888" y="3059113"/>
            <a:ext cx="23209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Imagen 10">
            <a:extLst>
              <a:ext uri="{FF2B5EF4-FFF2-40B4-BE49-F238E27FC236}">
                <a16:creationId xmlns:a16="http://schemas.microsoft.com/office/drawing/2014/main" id="{594C0CAE-053C-4E79-BFC4-1B2DD9B687B8}"/>
              </a:ext>
            </a:extLst>
          </p:cNvPr>
          <p:cNvPicPr>
            <a:picLocks noChangeAspect="1"/>
          </p:cNvPicPr>
          <p:nvPr/>
        </p:nvPicPr>
        <p:blipFill>
          <a:blip r:embed="rId8">
            <a:extLst>
              <a:ext uri="{28A0092B-C50C-407E-A947-70E740481C1C}">
                <a14:useLocalDpi xmlns:a14="http://schemas.microsoft.com/office/drawing/2010/main" val="0"/>
              </a:ext>
            </a:extLst>
          </a:blip>
          <a:srcRect l="3532" t="20975" r="4500" b="19415"/>
          <a:stretch>
            <a:fillRect/>
          </a:stretch>
        </p:blipFill>
        <p:spPr bwMode="auto">
          <a:xfrm>
            <a:off x="6242050" y="1304925"/>
            <a:ext cx="3022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4293DDE-0E45-4ED3-AD3F-204075408246}"/>
              </a:ext>
            </a:extLst>
          </p:cNvPr>
          <p:cNvSpPr/>
          <p:nvPr/>
        </p:nvSpPr>
        <p:spPr>
          <a:xfrm>
            <a:off x="0" y="211384"/>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A. IMPRESOS Y REVISTAS</a:t>
            </a:r>
          </a:p>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PRESUPUESTO $ 100.000.000  </a:t>
            </a:r>
          </a:p>
        </p:txBody>
      </p:sp>
      <p:pic>
        <p:nvPicPr>
          <p:cNvPr id="7171" name="Imagen 6">
            <a:extLst>
              <a:ext uri="{FF2B5EF4-FFF2-40B4-BE49-F238E27FC236}">
                <a16:creationId xmlns:a16="http://schemas.microsoft.com/office/drawing/2014/main" id="{8B9AF312-7F0C-4FE9-B699-B13E2D6D98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8" y="2165350"/>
            <a:ext cx="289877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a:extLst>
              <a:ext uri="{FF2B5EF4-FFF2-40B4-BE49-F238E27FC236}">
                <a16:creationId xmlns:a16="http://schemas.microsoft.com/office/drawing/2014/main" id="{55546920-5095-4D1A-B41D-BAAE67D98AC6}"/>
              </a:ext>
            </a:extLst>
          </p:cNvPr>
          <p:cNvGraphicFramePr>
            <a:graphicFrameLocks noGrp="1"/>
          </p:cNvGraphicFramePr>
          <p:nvPr/>
        </p:nvGraphicFramePr>
        <p:xfrm>
          <a:off x="3617913" y="1576388"/>
          <a:ext cx="5526087" cy="4772025"/>
        </p:xfrm>
        <a:graphic>
          <a:graphicData uri="http://schemas.openxmlformats.org/drawingml/2006/table">
            <a:tbl>
              <a:tblPr/>
              <a:tblGrid>
                <a:gridCol w="2857104">
                  <a:extLst>
                    <a:ext uri="{9D8B030D-6E8A-4147-A177-3AD203B41FA5}">
                      <a16:colId xmlns:a16="http://schemas.microsoft.com/office/drawing/2014/main" val="3455050194"/>
                    </a:ext>
                  </a:extLst>
                </a:gridCol>
                <a:gridCol w="2668983">
                  <a:extLst>
                    <a:ext uri="{9D8B030D-6E8A-4147-A177-3AD203B41FA5}">
                      <a16:colId xmlns:a16="http://schemas.microsoft.com/office/drawing/2014/main" val="3627838411"/>
                    </a:ext>
                  </a:extLst>
                </a:gridCol>
              </a:tblGrid>
              <a:tr h="256275">
                <a:tc>
                  <a:txBody>
                    <a:bodyPr/>
                    <a:lstStyle/>
                    <a:p>
                      <a:pPr algn="ctr" fontAlgn="t"/>
                      <a:r>
                        <a:rPr lang="es-CO" sz="1400" b="1" i="0" u="none" strike="noStrike" dirty="0">
                          <a:solidFill>
                            <a:schemeClr val="bg1"/>
                          </a:solidFill>
                          <a:effectLst/>
                          <a:latin typeface="Arial" panose="020B0604020202020204" pitchFamily="34" charset="0"/>
                        </a:rPr>
                        <a:t>PROMOCIÓN</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MEDIO</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840658702"/>
                  </a:ext>
                </a:extLst>
              </a:tr>
              <a:tr h="301050">
                <a:tc>
                  <a:txBody>
                    <a:bodyPr/>
                    <a:lstStyle/>
                    <a:p>
                      <a:pPr algn="ctr" fontAlgn="t"/>
                      <a:r>
                        <a:rPr lang="es-CO" sz="1400" b="1" i="0" u="none" strike="noStrike" dirty="0">
                          <a:solidFill>
                            <a:srgbClr val="002060"/>
                          </a:solidFill>
                          <a:effectLst/>
                          <a:latin typeface="Arial" panose="020B0604020202020204" pitchFamily="34" charset="0"/>
                        </a:rPr>
                        <a:t>Corporativo</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t"/>
                      <a:r>
                        <a:rPr lang="es-CO" sz="1400" b="1" i="0" u="none" strike="noStrike" dirty="0">
                          <a:solidFill>
                            <a:srgbClr val="002060"/>
                          </a:solidFill>
                          <a:effectLst/>
                          <a:latin typeface="Arial" panose="020B0604020202020204" pitchFamily="34" charset="0"/>
                        </a:rPr>
                        <a:t>Asiesda</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949091203"/>
                  </a:ext>
                </a:extLst>
              </a:tr>
              <a:tr h="301050">
                <a:tc>
                  <a:txBody>
                    <a:bodyPr/>
                    <a:lstStyle/>
                    <a:p>
                      <a:pPr algn="ctr" fontAlgn="t"/>
                      <a:r>
                        <a:rPr lang="es-CO" sz="1400" b="1" i="0" u="none" strike="noStrike" dirty="0">
                          <a:solidFill>
                            <a:srgbClr val="002060"/>
                          </a:solidFill>
                          <a:effectLst/>
                          <a:latin typeface="Arial" panose="020B0604020202020204" pitchFamily="34" charset="0"/>
                        </a:rPr>
                        <a:t>Guía Nacional Pregrados </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t"/>
                      <a:r>
                        <a:rPr lang="es-CO" sz="1400" b="1" i="0" u="none" strike="noStrike" dirty="0">
                          <a:solidFill>
                            <a:srgbClr val="002060"/>
                          </a:solidFill>
                          <a:effectLst/>
                          <a:latin typeface="Arial" panose="020B0604020202020204" pitchFamily="34" charset="0"/>
                        </a:rPr>
                        <a:t>Nota Económica</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41196441"/>
                  </a:ext>
                </a:extLst>
              </a:tr>
              <a:tr h="301050">
                <a:tc>
                  <a:txBody>
                    <a:bodyPr/>
                    <a:lstStyle/>
                    <a:p>
                      <a:pPr algn="ctr" fontAlgn="t"/>
                      <a:r>
                        <a:rPr lang="es-CO" sz="1400" b="1" i="0" u="none" strike="noStrike">
                          <a:solidFill>
                            <a:schemeClr val="bg1"/>
                          </a:solidFill>
                          <a:effectLst/>
                          <a:latin typeface="Arial" panose="020B0604020202020204" pitchFamily="34" charset="0"/>
                        </a:rPr>
                        <a:t>Guía Nacional Posgrados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Nota Económica</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4134056171"/>
                  </a:ext>
                </a:extLst>
              </a:tr>
              <a:tr h="301050">
                <a:tc>
                  <a:txBody>
                    <a:bodyPr/>
                    <a:lstStyle/>
                    <a:p>
                      <a:pPr algn="ctr" fontAlgn="t"/>
                      <a:r>
                        <a:rPr lang="es-CO" sz="1400" b="1" i="0" u="none" strike="noStrike">
                          <a:solidFill>
                            <a:schemeClr val="bg1"/>
                          </a:solidFill>
                          <a:effectLst/>
                          <a:latin typeface="Arial" panose="020B0604020202020204" pitchFamily="34" charset="0"/>
                        </a:rPr>
                        <a:t>Pregrados y Posgrados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Aerolínea Viva Colombia </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106541136"/>
                  </a:ext>
                </a:extLst>
              </a:tr>
              <a:tr h="301050">
                <a:tc>
                  <a:txBody>
                    <a:bodyPr/>
                    <a:lstStyle/>
                    <a:p>
                      <a:pPr algn="ctr" fontAlgn="t"/>
                      <a:r>
                        <a:rPr lang="es-CO" sz="1400" b="1" i="0" u="none" strike="noStrike">
                          <a:solidFill>
                            <a:schemeClr val="bg1"/>
                          </a:solidFill>
                          <a:effectLst/>
                          <a:latin typeface="Arial" panose="020B0604020202020204" pitchFamily="34" charset="0"/>
                        </a:rPr>
                        <a:t>Pregrados y Posgrados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Aerolínea Satena</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398506616"/>
                  </a:ext>
                </a:extLst>
              </a:tr>
              <a:tr h="301050">
                <a:tc>
                  <a:txBody>
                    <a:bodyPr/>
                    <a:lstStyle/>
                    <a:p>
                      <a:pPr algn="ctr" fontAlgn="t"/>
                      <a:r>
                        <a:rPr lang="es-CO" sz="1400" b="1" i="0" u="none" strike="noStrike">
                          <a:solidFill>
                            <a:schemeClr val="bg1"/>
                          </a:solidFill>
                          <a:effectLst/>
                          <a:latin typeface="Arial" panose="020B0604020202020204" pitchFamily="34" charset="0"/>
                        </a:rPr>
                        <a:t>Pregrados y Posgrados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Aerolínea Easy Fly </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827974858"/>
                  </a:ext>
                </a:extLst>
              </a:tr>
              <a:tr h="301050">
                <a:tc>
                  <a:txBody>
                    <a:bodyPr/>
                    <a:lstStyle/>
                    <a:p>
                      <a:pPr algn="ctr" fontAlgn="t"/>
                      <a:r>
                        <a:rPr lang="es-CO" sz="1400" b="1" i="0" u="none" strike="noStrike">
                          <a:solidFill>
                            <a:srgbClr val="002060"/>
                          </a:solidFill>
                          <a:effectLst/>
                          <a:latin typeface="Arial" panose="020B0604020202020204" pitchFamily="34" charset="0"/>
                        </a:rPr>
                        <a:t>Guía nacional Pregrados </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t"/>
                      <a:r>
                        <a:rPr lang="es-CO" sz="1400" b="1" i="0" u="none" strike="noStrike" dirty="0">
                          <a:solidFill>
                            <a:srgbClr val="002060"/>
                          </a:solidFill>
                          <a:effectLst/>
                          <a:latin typeface="Arial" panose="020B0604020202020204" pitchFamily="34" charset="0"/>
                        </a:rPr>
                        <a:t>Impacto Educativo</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501313596"/>
                  </a:ext>
                </a:extLst>
              </a:tr>
              <a:tr h="301050">
                <a:tc>
                  <a:txBody>
                    <a:bodyPr/>
                    <a:lstStyle/>
                    <a:p>
                      <a:pPr algn="ctr" fontAlgn="t"/>
                      <a:r>
                        <a:rPr lang="es-CO" sz="1400" b="1" i="0" u="none" strike="noStrike">
                          <a:solidFill>
                            <a:schemeClr val="bg1"/>
                          </a:solidFill>
                          <a:effectLst/>
                          <a:latin typeface="Arial" panose="020B0604020202020204" pitchFamily="34" charset="0"/>
                        </a:rPr>
                        <a:t>Guía Nacional Posgrados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Impacto Educativo</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394218628"/>
                  </a:ext>
                </a:extLst>
              </a:tr>
              <a:tr h="301050">
                <a:tc>
                  <a:txBody>
                    <a:bodyPr/>
                    <a:lstStyle/>
                    <a:p>
                      <a:pPr algn="ctr" fontAlgn="t"/>
                      <a:r>
                        <a:rPr lang="es-CO" sz="1400" b="1" i="0" u="none" strike="noStrike">
                          <a:solidFill>
                            <a:srgbClr val="002060"/>
                          </a:solidFill>
                          <a:effectLst/>
                          <a:latin typeface="Arial" panose="020B0604020202020204" pitchFamily="34" charset="0"/>
                        </a:rPr>
                        <a:t>Guía nacional Pregrados </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t"/>
                      <a:r>
                        <a:rPr lang="es-CO" sz="1400" b="1" i="0" u="none" strike="noStrike" dirty="0">
                          <a:solidFill>
                            <a:srgbClr val="002060"/>
                          </a:solidFill>
                          <a:effectLst/>
                          <a:latin typeface="Arial" panose="020B0604020202020204" pitchFamily="34" charset="0"/>
                        </a:rPr>
                        <a:t>Legis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635939159"/>
                  </a:ext>
                </a:extLst>
              </a:tr>
              <a:tr h="301050">
                <a:tc>
                  <a:txBody>
                    <a:bodyPr/>
                    <a:lstStyle/>
                    <a:p>
                      <a:pPr algn="ctr" fontAlgn="t"/>
                      <a:r>
                        <a:rPr lang="es-CO" sz="1400" b="1" i="0" u="none" strike="noStrike">
                          <a:solidFill>
                            <a:schemeClr val="bg1"/>
                          </a:solidFill>
                          <a:effectLst/>
                          <a:latin typeface="Arial" panose="020B0604020202020204" pitchFamily="34" charset="0"/>
                        </a:rPr>
                        <a:t>Guía Nacional Posgrados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Legis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567195866"/>
                  </a:ext>
                </a:extLst>
              </a:tr>
              <a:tr h="301050">
                <a:tc>
                  <a:txBody>
                    <a:bodyPr/>
                    <a:lstStyle/>
                    <a:p>
                      <a:pPr algn="ctr" fontAlgn="t"/>
                      <a:r>
                        <a:rPr lang="es-CO" sz="1400" b="1" i="0" u="none" strike="noStrike">
                          <a:solidFill>
                            <a:srgbClr val="002060"/>
                          </a:solidFill>
                          <a:effectLst/>
                          <a:latin typeface="Arial" panose="020B0604020202020204" pitchFamily="34" charset="0"/>
                        </a:rPr>
                        <a:t>Revista Pregrados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t"/>
                      <a:r>
                        <a:rPr lang="es-CO" sz="1400" b="1" i="0" u="none" strike="noStrike" dirty="0">
                          <a:solidFill>
                            <a:srgbClr val="002060"/>
                          </a:solidFill>
                          <a:effectLst/>
                          <a:latin typeface="Arial" panose="020B0604020202020204" pitchFamily="34" charset="0"/>
                        </a:rPr>
                        <a:t>Conexión Académica</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96050256"/>
                  </a:ext>
                </a:extLst>
              </a:tr>
              <a:tr h="301050">
                <a:tc>
                  <a:txBody>
                    <a:bodyPr/>
                    <a:lstStyle/>
                    <a:p>
                      <a:pPr algn="ctr" fontAlgn="t"/>
                      <a:r>
                        <a:rPr lang="es-CO" sz="1400" b="1" i="0" u="none" strike="noStrike">
                          <a:solidFill>
                            <a:schemeClr val="bg1"/>
                          </a:solidFill>
                          <a:effectLst/>
                          <a:latin typeface="Arial" panose="020B0604020202020204" pitchFamily="34" charset="0"/>
                        </a:rPr>
                        <a:t>Posgrados Derecho</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Ámbito Jurídico</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467369197"/>
                  </a:ext>
                </a:extLst>
              </a:tr>
              <a:tr h="301050">
                <a:tc>
                  <a:txBody>
                    <a:bodyPr/>
                    <a:lstStyle/>
                    <a:p>
                      <a:pPr algn="ctr" fontAlgn="t"/>
                      <a:r>
                        <a:rPr lang="es-CO" sz="1400" b="1" i="0" u="none" strike="noStrike">
                          <a:solidFill>
                            <a:srgbClr val="002060"/>
                          </a:solidFill>
                          <a:effectLst/>
                          <a:latin typeface="Arial" panose="020B0604020202020204" pitchFamily="34" charset="0"/>
                        </a:rPr>
                        <a:t>Pregrados </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t"/>
                      <a:r>
                        <a:rPr lang="es-CO" sz="1400" b="1" i="0" u="none" strike="noStrike">
                          <a:solidFill>
                            <a:srgbClr val="002060"/>
                          </a:solidFill>
                          <a:effectLst/>
                          <a:latin typeface="Arial" panose="020B0604020202020204" pitchFamily="34" charset="0"/>
                        </a:rPr>
                        <a:t>Cartillas Colegio Luis Amigó</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586065967"/>
                  </a:ext>
                </a:extLst>
              </a:tr>
              <a:tr h="301050">
                <a:tc>
                  <a:txBody>
                    <a:bodyPr/>
                    <a:lstStyle/>
                    <a:p>
                      <a:pPr algn="ctr" fontAlgn="t"/>
                      <a:r>
                        <a:rPr lang="es-CO" sz="1400" b="1" i="0" u="none" strike="noStrike">
                          <a:solidFill>
                            <a:srgbClr val="002060"/>
                          </a:solidFill>
                          <a:effectLst/>
                          <a:latin typeface="Arial" panose="020B0604020202020204" pitchFamily="34" charset="0"/>
                        </a:rPr>
                        <a:t>Especial de Educación</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t"/>
                      <a:r>
                        <a:rPr lang="es-CO" sz="1400" b="1" i="0" u="none" strike="noStrike" dirty="0">
                          <a:solidFill>
                            <a:srgbClr val="002060"/>
                          </a:solidFill>
                          <a:effectLst/>
                          <a:latin typeface="Arial" panose="020B0604020202020204" pitchFamily="34" charset="0"/>
                        </a:rPr>
                        <a:t>Revista Semana</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43387563"/>
                  </a:ext>
                </a:extLst>
              </a:tr>
              <a:tr h="301050">
                <a:tc>
                  <a:txBody>
                    <a:bodyPr/>
                    <a:lstStyle/>
                    <a:p>
                      <a:pPr algn="ctr" fontAlgn="t"/>
                      <a:r>
                        <a:rPr lang="es-CO" sz="1400" b="1" i="0" u="none" strike="noStrike">
                          <a:solidFill>
                            <a:schemeClr val="bg1"/>
                          </a:solidFill>
                          <a:effectLst/>
                          <a:latin typeface="Arial" panose="020B0604020202020204" pitchFamily="34" charset="0"/>
                        </a:rPr>
                        <a:t>Ranking mejores Universidades</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t"/>
                      <a:r>
                        <a:rPr lang="es-CO" sz="1400" b="1" i="0" u="none" strike="noStrike" dirty="0">
                          <a:solidFill>
                            <a:schemeClr val="bg1"/>
                          </a:solidFill>
                          <a:effectLst/>
                          <a:latin typeface="Arial" panose="020B0604020202020204" pitchFamily="34" charset="0"/>
                        </a:rPr>
                        <a:t>Revista Dinero</a:t>
                      </a:r>
                    </a:p>
                  </a:txBody>
                  <a:tcPr marL="9525" marR="9525" marT="952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711929298"/>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18563B5-920D-4EC7-A2EC-6E512F9F000D}"/>
              </a:ext>
            </a:extLst>
          </p:cNvPr>
          <p:cNvSpPr/>
          <p:nvPr/>
        </p:nvSpPr>
        <p:spPr>
          <a:xfrm>
            <a:off x="-401782" y="211384"/>
            <a:ext cx="10397040" cy="523220"/>
          </a:xfrm>
          <a:prstGeom prst="rect">
            <a:avLst/>
          </a:prstGeom>
          <a:noFill/>
        </p:spPr>
        <p:txBody>
          <a:bodyPr>
            <a:spAutoFit/>
          </a:bodyPr>
          <a:lstStyle/>
          <a:p>
            <a:pPr algn="ctr">
              <a:defRPr/>
            </a:pPr>
            <a:r>
              <a:rPr lang="es-ES" sz="2800" b="1" dirty="0">
                <a:ln w="12700">
                  <a:solidFill>
                    <a:schemeClr val="accent1"/>
                  </a:solidFill>
                  <a:prstDash val="solid"/>
                </a:ln>
                <a:solidFill>
                  <a:schemeClr val="accent1">
                    <a:lumMod val="50000"/>
                  </a:schemeClr>
                </a:solidFill>
                <a:effectLst>
                  <a:outerShdw dist="38100" dir="2640000" algn="bl" rotWithShape="0">
                    <a:schemeClr val="accent1"/>
                  </a:outerShdw>
                </a:effectLst>
              </a:rPr>
              <a:t>A. IMPRESOS Y REVISTAS</a:t>
            </a:r>
          </a:p>
        </p:txBody>
      </p:sp>
      <p:pic>
        <p:nvPicPr>
          <p:cNvPr id="8195" name="Imagen 2">
            <a:extLst>
              <a:ext uri="{FF2B5EF4-FFF2-40B4-BE49-F238E27FC236}">
                <a16:creationId xmlns:a16="http://schemas.microsoft.com/office/drawing/2014/main" id="{0C8D2EE8-D462-4A1C-84F0-AFA478B4E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492250"/>
            <a:ext cx="3173413"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Imagen 5">
            <a:extLst>
              <a:ext uri="{FF2B5EF4-FFF2-40B4-BE49-F238E27FC236}">
                <a16:creationId xmlns:a16="http://schemas.microsoft.com/office/drawing/2014/main" id="{F83ED74F-4117-4516-B966-95CB1609A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538" y="1120775"/>
            <a:ext cx="2674937"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Imagen 7">
            <a:extLst>
              <a:ext uri="{FF2B5EF4-FFF2-40B4-BE49-F238E27FC236}">
                <a16:creationId xmlns:a16="http://schemas.microsoft.com/office/drawing/2014/main" id="{BAEEFA27-3ED2-4830-9F0A-84F5DCECF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288" y="642938"/>
            <a:ext cx="2270125"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n 9">
            <a:extLst>
              <a:ext uri="{FF2B5EF4-FFF2-40B4-BE49-F238E27FC236}">
                <a16:creationId xmlns:a16="http://schemas.microsoft.com/office/drawing/2014/main" id="{1954458F-2D0B-401E-BA17-CA5F287DC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538" y="3524250"/>
            <a:ext cx="2395537"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E5EAB71-3017-45A3-B18D-B07B65DE71CE}"/>
              </a:ext>
            </a:extLst>
          </p:cNvPr>
          <p:cNvSpPr/>
          <p:nvPr/>
        </p:nvSpPr>
        <p:spPr>
          <a:xfrm>
            <a:off x="0" y="211384"/>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B. RADIO</a:t>
            </a:r>
          </a:p>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PRESUPUESTO $ 200.000.000</a:t>
            </a:r>
          </a:p>
        </p:txBody>
      </p:sp>
      <p:pic>
        <p:nvPicPr>
          <p:cNvPr id="9219" name="Picture 66" descr="Radio Tiempo (Medellín), 105.9 FM, Medellin, Colombia | Free Internet Radio  | TuneIn">
            <a:extLst>
              <a:ext uri="{FF2B5EF4-FFF2-40B4-BE49-F238E27FC236}">
                <a16:creationId xmlns:a16="http://schemas.microsoft.com/office/drawing/2014/main" id="{71F40D87-4C9D-4BF3-9B44-243537ABA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263" y="3733800"/>
            <a:ext cx="2055812"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0" descr="Blu Radio - Wikipedia, la enciclopedia libre">
            <a:extLst>
              <a:ext uri="{FF2B5EF4-FFF2-40B4-BE49-F238E27FC236}">
                <a16:creationId xmlns:a16="http://schemas.microsoft.com/office/drawing/2014/main" id="{0D4CCF14-E296-40B8-AB55-A54DAD4C4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427163"/>
            <a:ext cx="153828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n 2">
            <a:extLst>
              <a:ext uri="{FF2B5EF4-FFF2-40B4-BE49-F238E27FC236}">
                <a16:creationId xmlns:a16="http://schemas.microsoft.com/office/drawing/2014/main" id="{A0BC5BE9-D3EC-4956-B5FE-48D38B42D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8163" y="1538288"/>
            <a:ext cx="13557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4" descr="Radio Bolivariana 1110 AM | RadiosColombia.com">
            <a:extLst>
              <a:ext uri="{FF2B5EF4-FFF2-40B4-BE49-F238E27FC236}">
                <a16:creationId xmlns:a16="http://schemas.microsoft.com/office/drawing/2014/main" id="{F0FDB370-8621-4B2A-8B72-0E70D6FFBA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030" t="38484" r="14122" b="21211"/>
          <a:stretch>
            <a:fillRect/>
          </a:stretch>
        </p:blipFill>
        <p:spPr bwMode="auto">
          <a:xfrm>
            <a:off x="2365375" y="1787525"/>
            <a:ext cx="25050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8" descr="La X Medellín, HJG54 103.9 FM, Medellin, Colombia | Free Internet Radio |  TuneIn">
            <a:extLst>
              <a:ext uri="{FF2B5EF4-FFF2-40B4-BE49-F238E27FC236}">
                <a16:creationId xmlns:a16="http://schemas.microsoft.com/office/drawing/2014/main" id="{131B30B7-1C58-4941-8BC5-C2367E894F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9075" y="1520825"/>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2" descr="Escucha Oxígeno Medellín en vivo">
            <a:extLst>
              <a:ext uri="{FF2B5EF4-FFF2-40B4-BE49-F238E27FC236}">
                <a16:creationId xmlns:a16="http://schemas.microsoft.com/office/drawing/2014/main" id="{B46A1518-01D2-4905-A385-8A26857416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4485" b="24471"/>
          <a:stretch>
            <a:fillRect/>
          </a:stretch>
        </p:blipFill>
        <p:spPr bwMode="auto">
          <a:xfrm>
            <a:off x="3438525" y="5891213"/>
            <a:ext cx="28575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84" descr="La FM - Wikipedia, la enciclopedia libre">
            <a:extLst>
              <a:ext uri="{FF2B5EF4-FFF2-40B4-BE49-F238E27FC236}">
                <a16:creationId xmlns:a16="http://schemas.microsoft.com/office/drawing/2014/main" id="{320DCC33-3FBA-4657-AA1D-E98452664D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25" y="4305300"/>
            <a:ext cx="20510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88" descr="Escuchar Veracruz Estereo en vivo">
            <a:extLst>
              <a:ext uri="{FF2B5EF4-FFF2-40B4-BE49-F238E27FC236}">
                <a16:creationId xmlns:a16="http://schemas.microsoft.com/office/drawing/2014/main" id="{D09EF6AB-5102-4C9F-AEEB-EA5CA8B05D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7416" t="33360" r="16489" b="32649"/>
          <a:stretch>
            <a:fillRect/>
          </a:stretch>
        </p:blipFill>
        <p:spPr bwMode="auto">
          <a:xfrm>
            <a:off x="7021513" y="5657850"/>
            <a:ext cx="22574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90" descr="Escuchar Mix 89.9 FM en vivo">
            <a:extLst>
              <a:ext uri="{FF2B5EF4-FFF2-40B4-BE49-F238E27FC236}">
                <a16:creationId xmlns:a16="http://schemas.microsoft.com/office/drawing/2014/main" id="{16AF2E2C-A8C7-42DD-A1EA-B7833E580F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7888" y="3354388"/>
            <a:ext cx="205105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94" descr="Estrella Estéreo - YouTube">
            <a:extLst>
              <a:ext uri="{FF2B5EF4-FFF2-40B4-BE49-F238E27FC236}">
                <a16:creationId xmlns:a16="http://schemas.microsoft.com/office/drawing/2014/main" id="{51EF4BEB-3D68-4FB9-824E-8261EBADAA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500" y="3463925"/>
            <a:ext cx="14192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E5EAB71-3017-45A3-B18D-B07B65DE71CE}"/>
              </a:ext>
            </a:extLst>
          </p:cNvPr>
          <p:cNvSpPr/>
          <p:nvPr/>
        </p:nvSpPr>
        <p:spPr>
          <a:xfrm>
            <a:off x="0" y="211384"/>
            <a:ext cx="9995258" cy="830997"/>
          </a:xfrm>
          <a:prstGeom prst="rect">
            <a:avLst/>
          </a:prstGeom>
          <a:noFill/>
        </p:spPr>
        <p:txBody>
          <a:bodyPr>
            <a:spAutoFit/>
          </a:bodyPr>
          <a:lstStyle/>
          <a:p>
            <a:pPr algn="ctr">
              <a:defRPr/>
            </a:pPr>
            <a:r>
              <a:rPr lang="es-ES" sz="2400" b="1" dirty="0">
                <a:ln w="12700">
                  <a:solidFill>
                    <a:schemeClr val="accent1"/>
                  </a:solidFill>
                  <a:prstDash val="solid"/>
                </a:ln>
                <a:solidFill>
                  <a:schemeClr val="accent1">
                    <a:lumMod val="50000"/>
                  </a:schemeClr>
                </a:solidFill>
                <a:effectLst>
                  <a:outerShdw dist="38100" dir="2640000" algn="bl" rotWithShape="0">
                    <a:schemeClr val="accent1"/>
                  </a:outerShdw>
                </a:effectLst>
              </a:rPr>
              <a:t>B. RADIO</a:t>
            </a:r>
          </a:p>
          <a:p>
            <a:pPr algn="ctr">
              <a:defRPr/>
            </a:pPr>
            <a:r>
              <a:rPr lang="es-ES" sz="2400" b="1" dirty="0">
                <a:ln w="12700">
                  <a:solidFill>
                    <a:schemeClr val="accent1"/>
                  </a:solidFill>
                  <a:prstDash val="solid"/>
                </a:ln>
                <a:solidFill>
                  <a:schemeClr val="accent5">
                    <a:lumMod val="50000"/>
                  </a:schemeClr>
                </a:solidFill>
                <a:effectLst>
                  <a:outerShdw dist="38100" dir="2640000" algn="bl" rotWithShape="0">
                    <a:schemeClr val="accent1"/>
                  </a:outerShdw>
                </a:effectLst>
              </a:rPr>
              <a:t>PRESUPUESTO $ 200.000.000</a:t>
            </a:r>
          </a:p>
        </p:txBody>
      </p:sp>
      <p:pic>
        <p:nvPicPr>
          <p:cNvPr id="10243" name="Picture 2" descr="Resultado de imagen para radio  animados">
            <a:extLst>
              <a:ext uri="{FF2B5EF4-FFF2-40B4-BE49-F238E27FC236}">
                <a16:creationId xmlns:a16="http://schemas.microsoft.com/office/drawing/2014/main" id="{51EA068E-FA82-475E-B285-D8ED78733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039938"/>
            <a:ext cx="3049587"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a:extLst>
              <a:ext uri="{FF2B5EF4-FFF2-40B4-BE49-F238E27FC236}">
                <a16:creationId xmlns:a16="http://schemas.microsoft.com/office/drawing/2014/main" id="{31CA30D3-6A15-478E-AD64-3CFDADA4AC0C}"/>
              </a:ext>
            </a:extLst>
          </p:cNvPr>
          <p:cNvGraphicFramePr>
            <a:graphicFrameLocks noGrp="1"/>
          </p:cNvGraphicFramePr>
          <p:nvPr/>
        </p:nvGraphicFramePr>
        <p:xfrm>
          <a:off x="4097338" y="1630363"/>
          <a:ext cx="5153025" cy="4094162"/>
        </p:xfrm>
        <a:graphic>
          <a:graphicData uri="http://schemas.openxmlformats.org/drawingml/2006/table">
            <a:tbl>
              <a:tblPr/>
              <a:tblGrid>
                <a:gridCol w="2596563">
                  <a:extLst>
                    <a:ext uri="{9D8B030D-6E8A-4147-A177-3AD203B41FA5}">
                      <a16:colId xmlns:a16="http://schemas.microsoft.com/office/drawing/2014/main" val="3308805013"/>
                    </a:ext>
                  </a:extLst>
                </a:gridCol>
                <a:gridCol w="2556462">
                  <a:extLst>
                    <a:ext uri="{9D8B030D-6E8A-4147-A177-3AD203B41FA5}">
                      <a16:colId xmlns:a16="http://schemas.microsoft.com/office/drawing/2014/main" val="1832571018"/>
                    </a:ext>
                  </a:extLst>
                </a:gridCol>
              </a:tblGrid>
              <a:tr h="215482">
                <a:tc gridSpan="2">
                  <a:txBody>
                    <a:bodyPr/>
                    <a:lstStyle/>
                    <a:p>
                      <a:pPr algn="ctr" fontAlgn="b"/>
                      <a:r>
                        <a:rPr lang="es-ES" sz="1200" b="1" i="0" u="none" strike="noStrike">
                          <a:solidFill>
                            <a:srgbClr val="FF0000"/>
                          </a:solidFill>
                          <a:effectLst/>
                          <a:latin typeface="Arial" panose="020B0604020202020204" pitchFamily="34" charset="0"/>
                          <a:cs typeface="Arial" panose="020B0604020202020204" pitchFamily="34" charset="0"/>
                        </a:rPr>
                        <a:t> RADIO PREGRADOS (PRESENCIAL Y DISTANCIA)</a:t>
                      </a:r>
                    </a:p>
                  </a:txBody>
                  <a:tcPr marL="9527" marR="9527"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extLst>
                  <a:ext uri="{0D108BD9-81ED-4DB2-BD59-A6C34878D82A}">
                    <a16:rowId xmlns:a16="http://schemas.microsoft.com/office/drawing/2014/main" val="1243734572"/>
                  </a:ext>
                </a:extLst>
              </a:tr>
              <a:tr h="215482">
                <a:tc>
                  <a:txBody>
                    <a:bodyPr/>
                    <a:lstStyle/>
                    <a:p>
                      <a:pPr algn="ctr" fontAlgn="t"/>
                      <a:r>
                        <a:rPr lang="es-CO" sz="1200" b="1" i="0" u="none" strike="noStrike">
                          <a:solidFill>
                            <a:srgbClr val="FF0000"/>
                          </a:solidFill>
                          <a:effectLst/>
                          <a:latin typeface="Arial" panose="020B0604020202020204" pitchFamily="34" charset="0"/>
                          <a:cs typeface="Arial" panose="020B0604020202020204" pitchFamily="34" charset="0"/>
                        </a:rPr>
                        <a:t>EMISORA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CO" sz="1200" b="1" i="0" u="none" strike="noStrike" dirty="0">
                          <a:solidFill>
                            <a:srgbClr val="FF0000"/>
                          </a:solidFill>
                          <a:effectLst/>
                          <a:latin typeface="Arial" panose="020B0604020202020204" pitchFamily="34" charset="0"/>
                          <a:cs typeface="Arial" panose="020B0604020202020204" pitchFamily="34" charset="0"/>
                        </a:rPr>
                        <a:t>GÉNERO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173203"/>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Radio  Tiempo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Pop Latino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009455424"/>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Oxigeno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Variada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109668236"/>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Mix</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Variada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842751532"/>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La X</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Electrónica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05051877"/>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Simón Bolivar</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Noticias</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016232613"/>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27 Emisoras municipales</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Variada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703773668"/>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Radio  Tiempo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Pop Latino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49223796"/>
                  </a:ext>
                </a:extLst>
              </a:tr>
              <a:tr h="215482">
                <a:tc>
                  <a:txBody>
                    <a:bodyPr/>
                    <a:lstStyle/>
                    <a:p>
                      <a:pPr algn="l" fontAlgn="t"/>
                      <a:r>
                        <a:rPr lang="es-CO" sz="1200" b="1" i="0" u="none" strike="noStrike">
                          <a:solidFill>
                            <a:srgbClr val="002060"/>
                          </a:solidFill>
                          <a:effectLst/>
                          <a:latin typeface="Arial" panose="020B0604020202020204" pitchFamily="34" charset="0"/>
                          <a:cs typeface="Arial" panose="020B0604020202020204" pitchFamily="34" charset="0"/>
                        </a:rPr>
                        <a:t>Mix</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t"/>
                      <a:r>
                        <a:rPr lang="es-CO" sz="1200" b="1" i="0" u="none" strike="noStrike" dirty="0">
                          <a:solidFill>
                            <a:srgbClr val="002060"/>
                          </a:solidFill>
                          <a:effectLst/>
                          <a:latin typeface="Arial" panose="020B0604020202020204" pitchFamily="34" charset="0"/>
                          <a:cs typeface="Arial" panose="020B0604020202020204" pitchFamily="34" charset="0"/>
                        </a:rPr>
                        <a:t>Variada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069852192"/>
                  </a:ext>
                </a:extLst>
              </a:tr>
              <a:tr h="215482">
                <a:tc gridSpan="2">
                  <a:txBody>
                    <a:bodyPr/>
                    <a:lstStyle/>
                    <a:p>
                      <a:pPr algn="r" fontAlgn="ctr"/>
                      <a:r>
                        <a:rPr lang="es-CO" sz="1200" b="1" i="0" u="none" strike="noStrike">
                          <a:solidFill>
                            <a:srgbClr val="000000"/>
                          </a:solidFill>
                          <a:effectLst/>
                          <a:latin typeface="Arial" panose="020B0604020202020204" pitchFamily="34" charset="0"/>
                          <a:cs typeface="Arial" panose="020B0604020202020204" pitchFamily="34" charset="0"/>
                        </a:rPr>
                        <a:t> </a:t>
                      </a:r>
                    </a:p>
                  </a:txBody>
                  <a:tcPr marL="9527" marR="9527"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extLst>
                  <a:ext uri="{0D108BD9-81ED-4DB2-BD59-A6C34878D82A}">
                    <a16:rowId xmlns:a16="http://schemas.microsoft.com/office/drawing/2014/main" val="4115227184"/>
                  </a:ext>
                </a:extLst>
              </a:tr>
              <a:tr h="215482">
                <a:tc>
                  <a:txBody>
                    <a:bodyPr/>
                    <a:lstStyle/>
                    <a:p>
                      <a:pPr algn="l" fontAlgn="b"/>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9527" marR="9527"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9527" marR="9527"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188377"/>
                  </a:ext>
                </a:extLst>
              </a:tr>
              <a:tr h="215482">
                <a:tc gridSpan="2">
                  <a:txBody>
                    <a:bodyPr/>
                    <a:lstStyle/>
                    <a:p>
                      <a:pPr algn="ctr" fontAlgn="b"/>
                      <a:r>
                        <a:rPr lang="es-ES" sz="1200" b="1" i="0" u="none" strike="noStrike">
                          <a:solidFill>
                            <a:srgbClr val="FF0000"/>
                          </a:solidFill>
                          <a:effectLst/>
                          <a:latin typeface="Arial" panose="020B0604020202020204" pitchFamily="34" charset="0"/>
                          <a:cs typeface="Arial" panose="020B0604020202020204" pitchFamily="34" charset="0"/>
                        </a:rPr>
                        <a:t> RADIO POSGRADOS (PRESENCIAL Y DISTANCIA)</a:t>
                      </a:r>
                    </a:p>
                  </a:txBody>
                  <a:tcPr marL="9527" marR="9527"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extLst>
                  <a:ext uri="{0D108BD9-81ED-4DB2-BD59-A6C34878D82A}">
                    <a16:rowId xmlns:a16="http://schemas.microsoft.com/office/drawing/2014/main" val="4115635531"/>
                  </a:ext>
                </a:extLst>
              </a:tr>
              <a:tr h="215482">
                <a:tc>
                  <a:txBody>
                    <a:bodyPr/>
                    <a:lstStyle/>
                    <a:p>
                      <a:pPr algn="ctr" fontAlgn="t"/>
                      <a:r>
                        <a:rPr lang="es-CO" sz="1200" b="1" i="0" u="none" strike="noStrike">
                          <a:solidFill>
                            <a:srgbClr val="FF0000"/>
                          </a:solidFill>
                          <a:effectLst/>
                          <a:latin typeface="Arial" panose="020B0604020202020204" pitchFamily="34" charset="0"/>
                          <a:cs typeface="Arial" panose="020B0604020202020204" pitchFamily="34" charset="0"/>
                        </a:rPr>
                        <a:t>EMISORA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CO" sz="1200" b="1" i="0" u="none" strike="noStrike" dirty="0">
                          <a:solidFill>
                            <a:srgbClr val="FF0000"/>
                          </a:solidFill>
                          <a:effectLst/>
                          <a:latin typeface="Arial" panose="020B0604020202020204" pitchFamily="34" charset="0"/>
                          <a:cs typeface="Arial" panose="020B0604020202020204" pitchFamily="34" charset="0"/>
                        </a:rPr>
                        <a:t>GÉNERO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910929"/>
                  </a:ext>
                </a:extLst>
              </a:tr>
              <a:tr h="215482">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La F.M.</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Informativo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559118755"/>
                  </a:ext>
                </a:extLst>
              </a:tr>
              <a:tr h="215482">
                <a:tc>
                  <a:txBody>
                    <a:bodyPr/>
                    <a:lstStyle/>
                    <a:p>
                      <a:pPr algn="l" fontAlgn="t"/>
                      <a:r>
                        <a:rPr lang="es-CO" sz="1200" b="1" i="0" u="none" strike="noStrike">
                          <a:solidFill>
                            <a:schemeClr val="bg1"/>
                          </a:solidFill>
                          <a:effectLst/>
                          <a:latin typeface="Arial" panose="020B0604020202020204" pitchFamily="34" charset="0"/>
                          <a:cs typeface="Arial" panose="020B0604020202020204" pitchFamily="34" charset="0"/>
                        </a:rPr>
                        <a:t>La W</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Informativo</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165266548"/>
                  </a:ext>
                </a:extLst>
              </a:tr>
              <a:tr h="215482">
                <a:tc>
                  <a:txBody>
                    <a:bodyPr/>
                    <a:lstStyle/>
                    <a:p>
                      <a:pPr algn="l" fontAlgn="ctr"/>
                      <a:r>
                        <a:rPr lang="es-CO" sz="1200" b="1" i="0" u="none" strike="noStrike">
                          <a:solidFill>
                            <a:schemeClr val="bg1"/>
                          </a:solidFill>
                          <a:effectLst/>
                          <a:latin typeface="Arial" panose="020B0604020202020204" pitchFamily="34" charset="0"/>
                          <a:cs typeface="Arial" panose="020B0604020202020204" pitchFamily="34" charset="0"/>
                        </a:rPr>
                        <a:t>Blue radio </a:t>
                      </a:r>
                    </a:p>
                  </a:txBody>
                  <a:tcPr marL="9527" marR="9527"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es-CO" sz="1200" b="1" i="0" u="none" strike="noStrike" dirty="0">
                          <a:solidFill>
                            <a:schemeClr val="bg1"/>
                          </a:solidFill>
                          <a:effectLst/>
                          <a:latin typeface="Arial" panose="020B0604020202020204" pitchFamily="34" charset="0"/>
                          <a:cs typeface="Arial" panose="020B0604020202020204" pitchFamily="34" charset="0"/>
                        </a:rPr>
                        <a:t>Informativo</a:t>
                      </a:r>
                    </a:p>
                  </a:txBody>
                  <a:tcPr marL="9527" marR="9527"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988413766"/>
                  </a:ext>
                </a:extLst>
              </a:tr>
              <a:tr h="215482">
                <a:tc>
                  <a:txBody>
                    <a:bodyPr/>
                    <a:lstStyle/>
                    <a:p>
                      <a:pPr algn="l" fontAlgn="t"/>
                      <a:r>
                        <a:rPr lang="es-CO" sz="1200" b="1" i="0" u="none" strike="noStrike">
                          <a:solidFill>
                            <a:schemeClr val="bg1"/>
                          </a:solidFill>
                          <a:effectLst/>
                          <a:latin typeface="Arial" panose="020B0604020202020204" pitchFamily="34" charset="0"/>
                          <a:cs typeface="Arial" panose="020B0604020202020204" pitchFamily="34" charset="0"/>
                        </a:rPr>
                        <a:t>27 Emisoras municipales</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t"/>
                      <a:r>
                        <a:rPr lang="es-CO" sz="1200" b="1" i="0" u="none" strike="noStrike" dirty="0">
                          <a:solidFill>
                            <a:schemeClr val="bg1"/>
                          </a:solidFill>
                          <a:effectLst/>
                          <a:latin typeface="Arial" panose="020B0604020202020204" pitchFamily="34" charset="0"/>
                          <a:cs typeface="Arial" panose="020B0604020202020204" pitchFamily="34" charset="0"/>
                        </a:rPr>
                        <a:t>Variada</a:t>
                      </a:r>
                    </a:p>
                  </a:txBody>
                  <a:tcPr marL="9527" marR="9527"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192041119"/>
                  </a:ext>
                </a:extLst>
              </a:tr>
              <a:tr h="215482">
                <a:tc>
                  <a:txBody>
                    <a:bodyPr/>
                    <a:lstStyle/>
                    <a:p>
                      <a:pPr algn="l" fontAlgn="b"/>
                      <a:r>
                        <a:rPr lang="es-CO" sz="1200" b="1" i="0" u="none" strike="noStrike">
                          <a:solidFill>
                            <a:schemeClr val="bg1"/>
                          </a:solidFill>
                          <a:effectLst/>
                          <a:latin typeface="Arial" panose="020B0604020202020204" pitchFamily="34" charset="0"/>
                          <a:cs typeface="Arial" panose="020B0604020202020204" pitchFamily="34" charset="0"/>
                        </a:rPr>
                        <a:t>Radio Bolivariana </a:t>
                      </a:r>
                    </a:p>
                  </a:txBody>
                  <a:tcPr marL="9527" marR="9527"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b"/>
                      <a:r>
                        <a:rPr lang="es-CO" sz="1200" b="1" i="0" u="none" strike="noStrike" dirty="0">
                          <a:solidFill>
                            <a:schemeClr val="bg1"/>
                          </a:solidFill>
                          <a:effectLst/>
                          <a:latin typeface="Arial" panose="020B0604020202020204" pitchFamily="34" charset="0"/>
                          <a:cs typeface="Arial" panose="020B0604020202020204" pitchFamily="34" charset="0"/>
                        </a:rPr>
                        <a:t>Cultural</a:t>
                      </a:r>
                    </a:p>
                  </a:txBody>
                  <a:tcPr marL="9527" marR="9527"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846746801"/>
                  </a:ext>
                </a:extLst>
              </a:tr>
            </a:tbl>
          </a:graphicData>
        </a:graphic>
      </p:graphicFrame>
    </p:spTree>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2084</TotalTime>
  <Words>839</Words>
  <Application>Microsoft Office PowerPoint</Application>
  <PresentationFormat>Presentación en pantalla (4:3)</PresentationFormat>
  <Paragraphs>227</Paragraphs>
  <Slides>23</Slides>
  <Notes>0</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23</vt:i4>
      </vt:variant>
    </vt:vector>
  </HeadingPairs>
  <TitlesOfParts>
    <vt:vector size="28" baseType="lpstr">
      <vt:lpstr>Calibri</vt:lpstr>
      <vt:lpstr>Arial</vt:lpstr>
      <vt:lpstr>Calibri Light</vt:lpstr>
      <vt:lpstr>Tema de Office</vt:lpstr>
      <vt:lpstr>Hoja de cálculo de Microsoft Excel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Andres Rivera Delgado</dc:creator>
  <cp:lastModifiedBy>Luis Andres Rivera Delgado</cp:lastModifiedBy>
  <cp:revision>93</cp:revision>
  <dcterms:created xsi:type="dcterms:W3CDTF">2017-11-17T16:50:35Z</dcterms:created>
  <dcterms:modified xsi:type="dcterms:W3CDTF">2021-08-27T16:54:03Z</dcterms:modified>
</cp:coreProperties>
</file>