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2" r:id="rId21"/>
    <p:sldId id="283" r:id="rId22"/>
    <p:sldId id="279" r:id="rId23"/>
    <p:sldId id="280" r:id="rId24"/>
    <p:sldId id="281" r:id="rId25"/>
    <p:sldId id="282" r:id="rId26"/>
  </p:sldIdLst>
  <p:sldSz cx="9144000" cy="6858000" type="screen4x3"/>
  <p:notesSz cx="6797675" cy="98742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91" d="100"/>
          <a:sy n="91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A73A-7DD1-446C-BA91-9E1EC10843A4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E91ED-C0B8-480B-A40E-0A31CD727ED6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1823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D01C-5477-4CD3-987B-1F36F1684DAE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42C08-D55C-4B9F-9A8C-F4F3E652352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3153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13253"/>
            <a:ext cx="2285229" cy="516370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EDE8-1769-4C55-A28D-41B92E209C0D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DA06A-91A3-4D6B-A065-8D777E84A38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8791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8247-F8E3-4255-9DE4-18F5F25D4CF5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165B-EBBB-477B-9086-5140F0A1E9D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4322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6662-4474-4705-8BE0-11A210A819A3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AFAD8-7543-4922-A7BB-42DDFD96EB9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0702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361D-616C-48BC-864E-D89863BB33CD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5D8DC-D387-4EE9-ACA4-1DD199EB84F1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87457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07575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06D4-B631-41A4-BA76-21D6F6A6B9D1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6401E-F562-43D9-BD44-30181E24A8A1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2725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134D-591E-4B44-A789-D2EFF212730E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59692-6070-47A5-9311-BE292F9AA88B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311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EDF3-35C9-4D7D-B11B-808A9F868277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BB8C-605A-4527-8CF0-D1D1906DC2E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6660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04E5-E649-400A-B484-38CC5D509277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DFAA-C3EA-40B9-8D97-C87955356C2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8535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BBB2-3ACC-48A5-86A5-34BFD714F4B5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9A316-A253-4396-BD70-20D7747DCCF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7208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365125"/>
            <a:ext cx="64500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138" y="1825625"/>
            <a:ext cx="84915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Editar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138" y="6189663"/>
            <a:ext cx="111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EE5C43-EFA3-42AF-B6D6-BC31EB204E19}" type="datetimeFigureOut">
              <a:rPr lang="es-CO"/>
              <a:pPr>
                <a:defRPr/>
              </a:pPr>
              <a:t>25/08/2021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623050"/>
            <a:ext cx="6316663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96175" y="6216650"/>
            <a:ext cx="1333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D853C3-633C-4E99-8A1B-054C9711FC3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ctrTitle"/>
          </p:nvPr>
        </p:nvSpPr>
        <p:spPr>
          <a:xfrm>
            <a:off x="762000" y="1144588"/>
            <a:ext cx="7772400" cy="3778250"/>
          </a:xfrm>
        </p:spPr>
        <p:txBody>
          <a:bodyPr/>
          <a:lstStyle/>
          <a:p>
            <a:r>
              <a:rPr lang="es-CO" altLang="es-CO" sz="2500" b="1" smtClean="0"/>
              <a:t>Jornada de Rendición de Cuentas</a:t>
            </a:r>
            <a:br>
              <a:rPr lang="es-CO" altLang="es-CO" sz="2500" b="1" smtClean="0"/>
            </a:br>
            <a:r>
              <a:rPr lang="es-CO" altLang="es-CO" sz="2500" b="1" smtClean="0"/>
              <a:t>18 de marzo de 2021</a:t>
            </a:r>
            <a:r>
              <a:rPr lang="es-CO" altLang="es-CO" sz="2500" smtClean="0"/>
              <a:t/>
            </a:r>
            <a:br>
              <a:rPr lang="es-CO" altLang="es-CO" sz="2500" smtClean="0"/>
            </a:br>
            <a:r>
              <a:rPr lang="es-CO" altLang="es-CO" sz="2500" smtClean="0"/>
              <a:t> </a:t>
            </a:r>
            <a:br>
              <a:rPr lang="es-CO" altLang="es-CO" sz="2500" smtClean="0"/>
            </a:br>
            <a:r>
              <a:rPr lang="es-CO" altLang="es-CO" sz="2500" b="1" smtClean="0"/>
              <a:t> </a:t>
            </a:r>
            <a:br>
              <a:rPr lang="es-CO" altLang="es-CO" sz="2500" b="1" smtClean="0"/>
            </a:br>
            <a:r>
              <a:rPr lang="es-CO" altLang="es-CO" sz="2500" b="1" smtClean="0"/>
              <a:t>Vicerrectoría Administrativa y Financiera:</a:t>
            </a:r>
            <a:br>
              <a:rPr lang="es-CO" altLang="es-CO" sz="2500" b="1" smtClean="0"/>
            </a:br>
            <a:r>
              <a:rPr lang="es-CO" altLang="es-CO" sz="2500" b="1" smtClean="0"/>
              <a:t/>
            </a:r>
            <a:br>
              <a:rPr lang="es-CO" altLang="es-CO" sz="2500" b="1" smtClean="0"/>
            </a:br>
            <a:r>
              <a:rPr lang="es-CO" altLang="es-CO" sz="2500" smtClean="0"/>
              <a:t>Departamento de Almacén, Compras y Proveeduría</a:t>
            </a:r>
            <a:br>
              <a:rPr lang="es-CO" altLang="es-CO" sz="2500" smtClean="0"/>
            </a:br>
            <a:r>
              <a:rPr lang="es-CO" altLang="es-CO" sz="2500" smtClean="0"/>
              <a:t>Departamento de Contabilidad, Costos y Presupuestos</a:t>
            </a:r>
            <a:br>
              <a:rPr lang="es-CO" altLang="es-CO" sz="2500" smtClean="0"/>
            </a:br>
            <a:r>
              <a:rPr lang="es-CO" altLang="es-CO" sz="2500" smtClean="0"/>
              <a:t>Departamento de Tesorería</a:t>
            </a:r>
            <a:br>
              <a:rPr lang="es-CO" altLang="es-CO" sz="2500" smtClean="0"/>
            </a:br>
            <a:r>
              <a:rPr lang="es-CO" altLang="es-CO" sz="2500" smtClean="0"/>
              <a:t>Departamento de Vigilancia y Servicios Generales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12763" y="760413"/>
            <a:ext cx="7772400" cy="785812"/>
          </a:xfrm>
          <a:ln>
            <a:prstDash val="sysDot"/>
          </a:ln>
        </p:spPr>
        <p:txBody>
          <a:bodyPr/>
          <a:lstStyle/>
          <a:p>
            <a:pPr>
              <a:defRPr/>
            </a:pPr>
            <a: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  <a:t>3.  PROCESOS DE CONTRATOS AÑO 2020</a:t>
            </a:r>
            <a:b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  <a:t>Sugerencias para la mejora</a:t>
            </a:r>
            <a:endParaRPr lang="es-CO" altLang="es-CO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19163" y="1836738"/>
            <a:ext cx="7532687" cy="4208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Continuar con la consolidación de la base de datos de contratos, de manera articulada con la Rectoría, Secretaría General y Oficina para la Administración de Documentos, con el compromiso por parte de cada una de las Unidades Académicas y Administrativas en la presentación de manera oportuna de los contratos para digitalización en el archivo central de la Institucional.</a:t>
            </a:r>
            <a:endParaRPr lang="es-CO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CO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Iniciar antes del 22 de abril de 2021 con la implementación de la evaluación de proveedores de servicios a los cuales no se les ha aplicado dicha evaluación.</a:t>
            </a:r>
            <a:endParaRPr lang="es-CO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es-CO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Velar para que previo a la suscripción de la totalidad de contratos y convenios se haga la verificación previa de disponibilidad presupuestal ante instancia definida en la Estructura Orgánica.</a:t>
            </a:r>
            <a:endParaRPr lang="es-CO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04825" y="795338"/>
            <a:ext cx="7772400" cy="469900"/>
          </a:xfrm>
          <a:ln>
            <a:prstDash val="sysDot"/>
          </a:ln>
        </p:spPr>
        <p:txBody>
          <a:bodyPr/>
          <a:lstStyle/>
          <a:p>
            <a:pPr>
              <a:defRPr/>
            </a:pPr>
            <a: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  <a:t>4.  INFORME DE GESTIÓN Y CUMPLIMIENTO DE METAS</a:t>
            </a:r>
            <a:endParaRPr lang="es-CO" altLang="es-CO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ubtítulo 1"/>
          <p:cNvSpPr>
            <a:spLocks noGrp="1"/>
          </p:cNvSpPr>
          <p:nvPr>
            <p:ph type="subTitle" idx="1"/>
          </p:nvPr>
        </p:nvSpPr>
        <p:spPr>
          <a:xfrm>
            <a:off x="850900" y="1555750"/>
            <a:ext cx="7575550" cy="491331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15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4.1 COMITÉ TÉCNICO CONTABLE. </a:t>
            </a:r>
            <a:r>
              <a:rPr lang="es-CO" sz="15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GESTIÓN CONTABLE Y FINANCIERA.</a:t>
            </a:r>
            <a:endParaRPr lang="es-CO" sz="1500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Presentación de Estados Financieros años gravables 2019 y 2020.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Otros asuntos contables y financieros: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Ejecuciones presupuestales.  Global y por sede.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Detallado de cuentas por cobrar.  Detallado de anticipos sin legalizar.  Cuentas por pagar, al cierre de cada período.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Inversiones financieras.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Conciliación bancaria.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Inventarios.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Conciliación documentos de nómina.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s-CO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Implementación de acciones de mejora producto de los análisis de la información financiera de la Institución.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1"/>
          <p:cNvSpPr>
            <a:spLocks noGrp="1"/>
          </p:cNvSpPr>
          <p:nvPr>
            <p:ph type="subTitle" idx="1"/>
          </p:nvPr>
        </p:nvSpPr>
        <p:spPr>
          <a:xfrm>
            <a:off x="825500" y="1462088"/>
            <a:ext cx="7575550" cy="43227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200" b="1" dirty="0">
                <a:solidFill>
                  <a:schemeClr val="accent5">
                    <a:lumMod val="75000"/>
                  </a:schemeClr>
                </a:solidFill>
              </a:rPr>
              <a:t>4.2  PRESUPUESTOS INSTITUCIONALES AÑO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2200" dirty="0">
                <a:ea typeface="Calibri" panose="020F0502020204030204" pitchFamily="34" charset="0"/>
                <a:cs typeface="Times New Roman" panose="02020603050405020304" pitchFamily="18" charset="0"/>
              </a:rPr>
              <a:t>Orientaciones para la elaboración del presupuesto para el año 2020, sesiones de trabajo con Unidades Académicas y Administrativas para la consolidación del mismo y su presentación ante el Comité Técnico Contable, Comité de Apoyo Financiero y Consejo Superior.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2200" dirty="0">
                <a:ea typeface="Calibri" panose="020F0502020204030204" pitchFamily="34" charset="0"/>
                <a:cs typeface="Times New Roman" panose="02020603050405020304" pitchFamily="18" charset="0"/>
              </a:rPr>
              <a:t>Presupuesto articulado con los Planes de Mantenimiento, Mejoramiento y Capacidad Innovadora.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2200" dirty="0">
                <a:ea typeface="Calibri" panose="020F0502020204030204" pitchFamily="34" charset="0"/>
                <a:cs typeface="Times New Roman" panose="02020603050405020304" pitchFamily="18" charset="0"/>
              </a:rPr>
              <a:t>Resolución Rectoral de presupuestos (presentación de borrador).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1"/>
          <p:cNvSpPr>
            <a:spLocks noGrp="1"/>
          </p:cNvSpPr>
          <p:nvPr>
            <p:ph type="subTitle" idx="1"/>
          </p:nvPr>
        </p:nvSpPr>
        <p:spPr>
          <a:xfrm>
            <a:off x="765175" y="906463"/>
            <a:ext cx="7575550" cy="498157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4.3 CONSTRUCCIÓN Y AMPLIACIÓN INSTALACIONES FÍSICAS SEDE MEDELLIN.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Respecto de la ampliación de las instalaciones físicas de la sede Medellín, la ejecución por año corresponde 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CO" alt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CO" alt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CO" alt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s-CO" alt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Proyección de desarrollo Académico Institucional.  POA – PAI – Plan de Desarrollo.  Aplicación Decreto 1330 de 2019.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s-CO" alt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Análisis detallado de características de espacios físicos y su uso según necesidades Institucionales </a:t>
            </a:r>
            <a:r>
              <a:rPr lang="es-CO" altLang="es-C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para el avance en su dotación.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CO" alt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CO" alt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ES" sz="2000" dirty="0">
              <a:solidFill>
                <a:srgbClr val="00206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ES" sz="2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455863" y="2528888"/>
          <a:ext cx="4195762" cy="173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2017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                       118.669.449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2018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                    2.271.039.738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2019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                  14.449.700.526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2020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                  39.431.070.047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 Total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                 56.270.479.760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ctrTitle"/>
          </p:nvPr>
        </p:nvSpPr>
        <p:spPr>
          <a:xfrm>
            <a:off x="512763" y="742950"/>
            <a:ext cx="7772400" cy="469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altLang="es-CO" sz="20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4.5 VISITA INSPECCIÓN Y VIGILANCIA POR PARTE DEL MEN.</a:t>
            </a:r>
            <a:endParaRPr lang="es-CO" altLang="es-CO" sz="200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ítulo 1"/>
          <p:cNvSpPr>
            <a:spLocks noGrp="1"/>
          </p:cNvSpPr>
          <p:nvPr>
            <p:ph type="subTitle" idx="1"/>
          </p:nvPr>
        </p:nvSpPr>
        <p:spPr>
          <a:xfrm>
            <a:off x="736600" y="1344613"/>
            <a:ext cx="7970838" cy="47307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500" dirty="0">
                <a:ea typeface="Calibri" panose="020F0502020204030204" pitchFamily="34" charset="0"/>
                <a:cs typeface="Times New Roman" panose="02020603050405020304" pitchFamily="18" charset="0"/>
              </a:rPr>
              <a:t>El 28 de julio de 2020, fue recibido el radicado interno 976, comunicado </a:t>
            </a:r>
            <a:r>
              <a:rPr lang="es-CO" altLang="es-CO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es-CO" altLang="es-CO" sz="1500" dirty="0">
                <a:ea typeface="Calibri" panose="020F0502020204030204" pitchFamily="34" charset="0"/>
                <a:cs typeface="Times New Roman" panose="02020603050405020304" pitchFamily="18" charset="0"/>
              </a:rPr>
              <a:t> 2020 ER – 073329, en el cual se anunció requerimiento y programación de visita de inspección y vigilancia, virtual, la cual se realizó y fue atendida el 30 de julio por parte del Padre Rector General, la Jefe de la Oficina de Admisiones y Registro Académico y la Vicerrectora Administrativa y Financiera.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5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Respecto del componente financiero, se realizó lista de chequeo en la reunión y se solicitó la entrega de información correspondiente a 21 ítems.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500" dirty="0">
                <a:ea typeface="Calibri" panose="020F0502020204030204" pitchFamily="34" charset="0"/>
                <a:cs typeface="Times New Roman" panose="02020603050405020304" pitchFamily="18" charset="0"/>
              </a:rPr>
              <a:t>La información anterior, fue presentada ante el Ministerio de Educación Nacional entre el 30 de julio y el 5 de agosto de 2020.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5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9 de septiembre, mediante radicado interno 1052, radicado </a:t>
            </a:r>
            <a:r>
              <a:rPr lang="es-CO" altLang="es-CO" sz="15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es-CO" altLang="es-CO" sz="15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2020 EE 181283, el Ministerio de Educación Nacional presentó el informe de la visita virtual, sobre el cual la Universidad se pronunció el 1 de octubre de 2020, mediante radicado número 1088.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5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Así mismo mediante radicado interno 62389 la Secretaría General solicitó plan correctivo y de mejoramiento para ser presentado ante el Presidente del Consejo Superior, a más tardar el 23 de marzo de 2021 mediante escrito y sustentado en sesión del Consejo Superior en el mes de abril de 2021.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ctrTitle"/>
          </p:nvPr>
        </p:nvSpPr>
        <p:spPr>
          <a:xfrm>
            <a:off x="738188" y="889000"/>
            <a:ext cx="7772400" cy="469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altLang="es-CO" sz="20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4.6  ELABORACIÓN DE PRESUPUESTOS NUEVAS COHORTES DE POSGRADOS</a:t>
            </a:r>
            <a:endParaRPr lang="es-CO" altLang="es-CO" sz="200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0" name="Subtítulo 1"/>
          <p:cNvSpPr>
            <a:spLocks noGrp="1"/>
          </p:cNvSpPr>
          <p:nvPr>
            <p:ph type="subTitle" idx="1"/>
          </p:nvPr>
        </p:nvSpPr>
        <p:spPr>
          <a:xfrm>
            <a:off x="738188" y="1663700"/>
            <a:ext cx="7739062" cy="40068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altLang="es-CO" sz="1800" b="1" smtClean="0">
                <a:ea typeface="Calibri" panose="020F0502020204030204" pitchFamily="34" charset="0"/>
                <a:cs typeface="Times New Roman" panose="02020603050405020304" pitchFamily="18" charset="0"/>
              </a:rPr>
              <a:t>Presupuestos nuevas cohortes de Posgrados: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altLang="es-CO" sz="1800" smtClean="0">
                <a:ea typeface="Calibri" panose="020F0502020204030204" pitchFamily="34" charset="0"/>
                <a:cs typeface="Times New Roman" panose="02020603050405020304" pitchFamily="18" charset="0"/>
              </a:rPr>
              <a:t>Orientaciones y acompañamiento a la Dirección de la Escuela de Posgrados y Coordinadores de Posgrados.  Se ha continuado este año con el proceso de capacitación.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altLang="es-CO" sz="1800" smtClean="0">
                <a:ea typeface="Calibri" panose="020F0502020204030204" pitchFamily="34" charset="0"/>
                <a:cs typeface="Times New Roman" panose="02020603050405020304" pitchFamily="18" charset="0"/>
              </a:rPr>
              <a:t>Fueron presentados los formatos y se están elaborando los correspondientes instructivos.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altLang="es-CO" sz="1800" b="1" smtClean="0">
                <a:ea typeface="Calibri" panose="020F0502020204030204" pitchFamily="34" charset="0"/>
                <a:cs typeface="Times New Roman" panose="02020603050405020304" pitchFamily="18" charset="0"/>
              </a:rPr>
              <a:t>Proyecciones financieras para la renovación de registros calificados y nuevos programas.  Así como Condiciones Institucionales.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altLang="es-CO" sz="1800" smtClean="0">
                <a:ea typeface="Calibri" panose="020F0502020204030204" pitchFamily="34" charset="0"/>
                <a:cs typeface="Times New Roman" panose="02020603050405020304" pitchFamily="18" charset="0"/>
              </a:rPr>
              <a:t>Labor articulada con algunos líderes de funciones sustantivas y de Unidades Académicas.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738188" y="969963"/>
            <a:ext cx="8323262" cy="5175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4.7  SISTEMA DE GESTIÓN DE CALIDAD.</a:t>
            </a:r>
            <a:endParaRPr lang="es-CO" altLang="es-CO" sz="18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ítulo 1"/>
          <p:cNvSpPr>
            <a:spLocks noGrp="1"/>
          </p:cNvSpPr>
          <p:nvPr>
            <p:ph type="subTitle" idx="1"/>
          </p:nvPr>
        </p:nvSpPr>
        <p:spPr>
          <a:xfrm>
            <a:off x="738188" y="1725613"/>
            <a:ext cx="7867650" cy="4597400"/>
          </a:xfrm>
        </p:spPr>
        <p:txBody>
          <a:bodyPr/>
          <a:lstStyle/>
          <a:p>
            <a:pPr algn="just">
              <a:defRPr/>
            </a:pPr>
            <a:r>
              <a:rPr lang="es-CO" sz="1800" dirty="0">
                <a:cs typeface="Arial" panose="020B0604020202020204" pitchFamily="34" charset="0"/>
              </a:rPr>
              <a:t>Actualización de la documentación del proceso de Gestión Financiera y Provisión de Recursos:</a:t>
            </a:r>
          </a:p>
          <a:p>
            <a:pPr algn="just">
              <a:defRPr/>
            </a:pPr>
            <a:r>
              <a:rPr lang="es-CO" sz="1800" dirty="0"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1800" dirty="0">
                <a:cs typeface="Arial" panose="020B0604020202020204" pitchFamily="34" charset="0"/>
              </a:rPr>
              <a:t>Actualización de la caracterización del proceso.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1800" dirty="0">
                <a:cs typeface="Arial" panose="020B0604020202020204" pitchFamily="34" charset="0"/>
              </a:rPr>
              <a:t>Propuesta de ajustes a instrumentos para la selección y evaluación de proveedores de bienes y servicios, e implementación de los mismos, según criterios Institucionales.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1800" dirty="0">
                <a:cs typeface="Arial" panose="020B0604020202020204" pitchFamily="34" charset="0"/>
              </a:rPr>
              <a:t>Redefinición de indicadores del proceso.</a:t>
            </a:r>
          </a:p>
          <a:p>
            <a:pPr algn="just">
              <a:defRPr/>
            </a:pPr>
            <a:r>
              <a:rPr lang="es-CO" sz="1800" dirty="0">
                <a:cs typeface="Arial" panose="020B0604020202020204" pitchFamily="34" charset="0"/>
              </a:rPr>
              <a:t> </a:t>
            </a:r>
          </a:p>
          <a:p>
            <a:pPr algn="just">
              <a:defRPr/>
            </a:pPr>
            <a:r>
              <a:rPr lang="es-CO" sz="1800" dirty="0">
                <a:cs typeface="Arial" panose="020B0604020202020204" pitchFamily="34" charset="0"/>
              </a:rPr>
              <a:t>Inicialmente es una labor que está realizando con los líderes de las Unidades adscritas a la Vicerrectoría Administrativa y Financiera, así como el personal de apoyo asistencial, próximamente se convocará a los demás líderes de Unidades Académicas y Administrativas para presentación y aportes a los instrumentos, ajustes, prueba piloto e implementación, con aquellos que no han sido evaluados.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738188" y="661988"/>
            <a:ext cx="8323262" cy="5175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4.8  CUMPLIMIENTO DE OBLIGACIONES CONTABLES Y TRIBUTARIAS.</a:t>
            </a:r>
            <a:endParaRPr lang="es-CO" altLang="es-CO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1"/>
          <p:cNvSpPr>
            <a:spLocks noGrp="1"/>
          </p:cNvSpPr>
          <p:nvPr>
            <p:ph type="subTitle" idx="1"/>
          </p:nvPr>
        </p:nvSpPr>
        <p:spPr>
          <a:xfrm>
            <a:off x="738188" y="1323975"/>
            <a:ext cx="7850187" cy="4930775"/>
          </a:xfrm>
        </p:spPr>
        <p:txBody>
          <a:bodyPr/>
          <a:lstStyle/>
          <a:p>
            <a:pPr marL="0" lvl="1" algn="just">
              <a:defRPr/>
            </a:pPr>
            <a:r>
              <a:rPr lang="es-CO" sz="1600" dirty="0">
                <a:cs typeface="Arial" panose="020B0604020202020204" pitchFamily="34" charset="0"/>
              </a:rPr>
              <a:t>Presentación de declaraciones que dan cuenta de la situación tributaria y fiscal de Institución, tales como: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Declaración de Renta.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Declaración de industria y comercio de los municipios de Medellín, Manizales, Apartadó y Montería y Bogotá (Declaración bimestral).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Declaración de retención de ICA bimestral (Bogotá y Medellín).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Declaración de retención en la fuente (Mensual)</a:t>
            </a:r>
          </a:p>
          <a:p>
            <a:pPr algn="just">
              <a:defRPr/>
            </a:pPr>
            <a:r>
              <a:rPr lang="es-CO" sz="1600" dirty="0">
                <a:cs typeface="Arial" panose="020B0604020202020204" pitchFamily="34" charset="0"/>
              </a:rPr>
              <a:t>Presentación de otros informes de índole contable y tributario: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Información exógena para la Dian, Municipio de Medellín y Municipio de Bogotá con datos año gravable 2020.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Informes al Ministerio de Educación Nacional mediante escalonamiento en plataforma SNIES - HECAA: 1.  Presentación del presupuesto para cada vigencia.  2. Información financiera ejecución presupuestal y Estados Financieros con corte al 31 de diciembre de cada anualidad.  3.  Reportes de información financiera trimestral (Estados Financieros, con corte a marzo, junio y septiembre).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Información al </a:t>
            </a:r>
            <a:r>
              <a:rPr lang="es-CO" sz="1600" dirty="0" err="1">
                <a:cs typeface="Arial" panose="020B0604020202020204" pitchFamily="34" charset="0"/>
              </a:rPr>
              <a:t>Dane</a:t>
            </a:r>
            <a:r>
              <a:rPr lang="es-CO" sz="1600" dirty="0">
                <a:cs typeface="Arial" panose="020B0604020202020204" pitchFamily="34" charset="0"/>
              </a:rPr>
              <a:t> sobre la encuesta mensual y anual de servicios.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cs typeface="Arial" panose="020B0604020202020204" pitchFamily="34" charset="0"/>
              </a:rPr>
              <a:t>Actualización en el Régimen Tributario Especial como ESAL.</a:t>
            </a:r>
          </a:p>
          <a:p>
            <a:pPr marL="0" lvl="1" algn="just">
              <a:defRPr/>
            </a:pPr>
            <a:endParaRPr lang="es-CO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>
          <a:xfrm>
            <a:off x="820738" y="515938"/>
            <a:ext cx="8323262" cy="5175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4.9 ATENCIÓN A REQUERIMIENTOS Y AUDITORÍAS REVISORÍA FISCAL</a:t>
            </a:r>
            <a:endParaRPr lang="es-CO" altLang="es-CO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20738" y="1181100"/>
          <a:ext cx="7886700" cy="503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Radicado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Asunto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Estado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57763 del 15 de mayo de 2019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Informe No. 6 Revisoría Fiscal.  Incapacidades médicas.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Con fundamento en lo definido en la Estructura Orgánica vigente, numeral 5.3, Área de Seguridad Social, literal 6). “Legalizar las incapacidades de los trabajadores ante las distintas EPS y garantizar el pago de las mismas” y lo definido en el Artículo 9 de la Resolución Rectoral No. 10 de 2020, y teniendo presente el correo electrónico del 2 de marzo enviado por la señora Jefa del Departamento de Gestión Humana, con asunto “Entrega proceso conciliación de incapacidades”, el 3 de marzo de 2020 se hizo entrega del proceso a la Coordinadora de las Áreas de Relaciones Laborales y Seguridad Social.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Se diseñó el borrador de PC AP de Incapacidades el cual fue remitido las Unidades correspondientes para su correspondiente evaluación y ajustes.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momento</a:t>
                      </a:r>
                      <a:r>
                        <a:rPr lang="es-CO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han tenido dos encuentros con el propósito de consolidar el documento definitivo e iniciar su implementación cuanto antes.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>
          <a:xfrm>
            <a:off x="820738" y="515938"/>
            <a:ext cx="8323262" cy="5175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4.9 ATENCIÓN A REQUERIMIENTOS Y AUDITORÍAS REVISORÍA FISCAL</a:t>
            </a:r>
            <a:endParaRPr lang="es-CO" altLang="es-CO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914400" y="1222375"/>
          <a:ext cx="7785100" cy="509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3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+mn-lt"/>
                        </a:rPr>
                        <a:t>Radicado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7" marR="39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+mn-lt"/>
                        </a:rPr>
                        <a:t>Asunto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7" marR="39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+mn-lt"/>
                        </a:rPr>
                        <a:t>Estado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7" marR="390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59572 del 7 de noviembre de 2019.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7" marR="39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Recomendaciones producto de auditoría realizada al proceso de compras.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7" marR="39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En proceso de implementación de algunas acciones de mejora, desde el 7 de noviembre de 2019.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A partir del 7 de noviembre de 2019 las compras en efectivo son autorizadas previamente por parte de Vicerrectoría Administrativa y Financiera (antes las realizaba directamente el Departamento de Almacén, Compras y Proveeduría y entregaba los soportes al Departamento de Contabilidad, Costos y Presupuesto).</a:t>
                      </a:r>
                    </a:p>
                    <a:p>
                      <a:pPr marL="1123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123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Tanto las compras como el pago de las mismas, son validadas por la Vicerrectoría Administrativa y Financiera, y la documentación correspondiente es enviada al Departamento de Contabilidad, Costos y Presupuestos.</a:t>
                      </a:r>
                    </a:p>
                    <a:p>
                      <a:pPr marL="1123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123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Estas son compras que por necesidades en el tiempo de respuesta a las Unidades Académicas y Administrativas se realizan en efectivo, previo análisis de cada caso.</a:t>
                      </a:r>
                    </a:p>
                    <a:p>
                      <a:pPr marL="1123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_tradnl" sz="1200" dirty="0">
                          <a:effectLst/>
                          <a:latin typeface="+mn-lt"/>
                        </a:rPr>
                        <a:t>Ajuste al instrumento de evaluación, selección y seguimiento a proveedores de bienes y servicios de la Institución: se han realizado varias sesiones de trabajo con el equipo de la Vicerrectoría Administrativa y Financiera.  Esta actividad se encuentra en proceso, una vez definido el tema se convocará a la totalidad de Unidades que tienen relación directa con la adquisición de bienes y servicios, para la correspondiente retroalimentación y prueba piloto.</a:t>
                      </a:r>
                      <a:endParaRPr lang="es-CO" sz="1200" dirty="0">
                        <a:effectLst/>
                        <a:latin typeface="+mn-lt"/>
                      </a:endParaRPr>
                    </a:p>
                    <a:p>
                      <a:pPr marL="1143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Así mismo se está actualizando la documentación del proceso de Gestión Financiera y Provisión de Recursos.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7" marR="390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00075" y="820738"/>
            <a:ext cx="7772400" cy="692150"/>
          </a:xfrm>
        </p:spPr>
        <p:txBody>
          <a:bodyPr/>
          <a:lstStyle/>
          <a:p>
            <a:pPr>
              <a:defRPr/>
            </a:pPr>
            <a:r>
              <a:rPr lang="es-CO" sz="1600" b="1" dirty="0">
                <a:solidFill>
                  <a:schemeClr val="accent5">
                    <a:lumMod val="75000"/>
                  </a:schemeClr>
                </a:solidFill>
              </a:rPr>
              <a:t>Lineamientos por parte de la Rectoría General para la rendición de cuentas (9 de marzo de 2021) y Acuerdo Superior No. 06 de 2021, Artículo 6:</a:t>
            </a:r>
            <a:endParaRPr lang="es-CO" altLang="es-CO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33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15491" r="18307" b="18124"/>
          <a:stretch>
            <a:fillRect/>
          </a:stretch>
        </p:blipFill>
        <p:spPr bwMode="auto">
          <a:xfrm>
            <a:off x="974725" y="1573213"/>
            <a:ext cx="7254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692150" y="1614488"/>
          <a:ext cx="7886700" cy="3863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Radicado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Asunto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Estado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61728 del 15 de octubre de 2020.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Informe No. 11 Revisoría Fiscal.  Auditoria financiera Vicerrectoría de Investigaciones.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Se realizaron los análisis de manera conjunta con</a:t>
                      </a:r>
                      <a:r>
                        <a:rPr lang="es-CO" sz="1400" baseline="0" dirty="0">
                          <a:effectLst/>
                          <a:latin typeface="+mn-lt"/>
                        </a:rPr>
                        <a:t> las distintas Unidades, así como con un representante del Comité de Apoyo Financiero de la Institución.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5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62330 del 3 de febrero de 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 No. 12 Revisoría Fiscal.  Asuntos</a:t>
                      </a:r>
                      <a:r>
                        <a:rPr lang="es-CO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contables, de compras y financieros.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 a cada uno de los ítems,</a:t>
                      </a:r>
                      <a:r>
                        <a:rPr lang="es-CO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mediante</a:t>
                      </a:r>
                      <a:r>
                        <a:rPr lang="es-CO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radicado 62632 del 4 de marzo de 2021, con sus correspondientes anexos.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692150" y="823913"/>
            <a:ext cx="8323263" cy="5175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4.9  ATENCIÓN A REQUERIMIENTOS Y AUDITORÍAS REVISORÍA FISCAL</a:t>
            </a:r>
            <a:endParaRPr lang="es-CO" altLang="es-CO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752475" y="1622425"/>
          <a:ext cx="7639050" cy="3838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j-lt"/>
                        </a:rPr>
                        <a:t>Radicado</a:t>
                      </a:r>
                      <a:endParaRPr lang="es-CO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j-lt"/>
                        </a:rPr>
                        <a:t>Asunto</a:t>
                      </a:r>
                      <a:endParaRPr lang="es-CO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j-lt"/>
                        </a:rPr>
                        <a:t>Estado</a:t>
                      </a:r>
                      <a:endParaRPr lang="es-CO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4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62600 del 1 de marzo de 2021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 No. 13 Revisoría Fiscal.  Asuntos para cierre de los Estados Financieros vigencia 2020.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 mediante</a:t>
                      </a:r>
                      <a:r>
                        <a:rPr lang="es-CO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radicado 62671 del 8 de marzo de 2021.  Respuesta a cada uno de los ítems respecto de los ajustes efectuados para Estados Financieros.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Las diferencias entre la información enviada el 23 de febrero de 2021 y la presentada el 8 de marzo, tuvo las siguientes variaciones de balance:</a:t>
                      </a:r>
                    </a:p>
                    <a:p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Activos, disminución de $24.184.754.</a:t>
                      </a:r>
                    </a:p>
                    <a:p>
                      <a:pPr lvl="0"/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Pasivos, disminución de $19.704.553.</a:t>
                      </a:r>
                    </a:p>
                    <a:p>
                      <a:pPr lvl="0"/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Ingresos, aumento de $12.189.599.</a:t>
                      </a:r>
                    </a:p>
                    <a:p>
                      <a:pPr lvl="0"/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Gastos, aumento de $16.669.799.</a:t>
                      </a:r>
                      <a:endParaRPr lang="es-CO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20738" y="874713"/>
            <a:ext cx="7502525" cy="5175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altLang="es-CO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4.9  ATENCIÓN A REQUERIMIENTOS Y AUDITORÍAS REVISORÍA FISCAL</a:t>
            </a:r>
            <a:endParaRPr lang="es-CO" altLang="es-CO" sz="16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825500" y="1614488"/>
            <a:ext cx="7626350" cy="2957512"/>
          </a:xfrm>
        </p:spPr>
        <p:txBody>
          <a:bodyPr/>
          <a:lstStyle/>
          <a:p>
            <a:pPr algn="ctr"/>
            <a:r>
              <a:rPr lang="es-CO" altLang="es-CO" b="1" smtClean="0"/>
              <a:t>5.  ACCIONES DE MEJORA PARA LA SOSTENIBILIDAD FINANCIERA</a:t>
            </a:r>
            <a:br>
              <a:rPr lang="es-CO" altLang="es-CO" b="1" smtClean="0"/>
            </a:br>
            <a:r>
              <a:rPr lang="es-CO" altLang="es-CO" b="1" smtClean="0"/>
              <a:t>DE LA INSTITUCIÓN</a:t>
            </a:r>
            <a:br>
              <a:rPr lang="es-CO" altLang="es-CO" b="1" smtClean="0"/>
            </a:br>
            <a:r>
              <a:rPr lang="es-CO" altLang="es-CO" b="1" smtClean="0"/>
              <a:t/>
            </a:r>
            <a:br>
              <a:rPr lang="es-CO" altLang="es-CO" b="1" smtClean="0"/>
            </a:br>
            <a:r>
              <a:rPr lang="es-CO" altLang="es-CO" b="1" smtClean="0"/>
              <a:t>Algunos aportes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1213" y="760413"/>
            <a:ext cx="7923212" cy="5062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es-CO" sz="1700" b="1" dirty="0"/>
              <a:t>DIVERSIFICACIÓN DE INGRESOS</a:t>
            </a:r>
          </a:p>
          <a:p>
            <a:pPr algn="just">
              <a:defRPr/>
            </a:pPr>
            <a:endParaRPr lang="es-CO" sz="17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1700" dirty="0"/>
              <a:t>Consolidación de programas académicos actuales y nueva oferta académica por sede, con base en análisis de contexto y estudios de mercado que definan el norte Institucional en Medellín y los Centros Regionales, con especial atención en los Centros Regionales de Montería y Bogotá (incluyendo análisis de costos y gastos de personal administrativo y docente).</a:t>
            </a:r>
          </a:p>
          <a:p>
            <a:pPr algn="just">
              <a:defRPr/>
            </a:pPr>
            <a:endParaRPr lang="es-CO" sz="1700" dirty="0"/>
          </a:p>
          <a:p>
            <a:pPr marL="265113" indent="-265113" algn="just">
              <a:defRPr/>
            </a:pPr>
            <a:r>
              <a:rPr lang="es-CO" sz="1700" dirty="0"/>
              <a:t>     Incluyendo metas para la apertura de cohortes de posgrados.</a:t>
            </a:r>
          </a:p>
          <a:p>
            <a:pPr marL="265113" indent="-265113" algn="just">
              <a:defRPr/>
            </a:pPr>
            <a:endParaRPr lang="es-CO" sz="17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1700" dirty="0"/>
              <a:t>Excedentes por Extensión, detallados por Educación Permanente, de Servicios y Cooperación (estos dos ya habituales sin impacto significativo) y por resultados del Centro de Emprendimiento, Innovación y Transferencia (evaluación de impacto por año incluyendo análisis de retorno de la inversión financiera), este último en articulación con la función sustantiva de investigación.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CO" sz="1700" dirty="0"/>
          </a:p>
          <a:p>
            <a:pPr algn="just">
              <a:defRPr/>
            </a:pPr>
            <a:r>
              <a:rPr lang="es-CO" sz="1700" dirty="0"/>
              <a:t>Los dos anteriores base fundamental de la sostenibilidad Institucional, máxime si se tienen en cuenta las posibles tendencias por las cuales se vea afectada la Educación Superior.  Asuntos a considerar en el Plan de Acción y Plan de Desarrollo Institucional.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3275" y="752475"/>
            <a:ext cx="792162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2"/>
              <a:defRPr/>
            </a:pPr>
            <a:r>
              <a:rPr lang="es-CO" sz="2200" dirty="0"/>
              <a:t>OTROS ASUNTOS PROPIOS DE CONTROLES INSTITUCIONALES.</a:t>
            </a:r>
          </a:p>
          <a:p>
            <a:pPr marL="342900" indent="-342900" algn="just">
              <a:buFontTx/>
              <a:buAutoNum type="arabicPeriod" startAt="2"/>
              <a:defRPr/>
            </a:pPr>
            <a:endParaRPr lang="es-CO" sz="22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2200" dirty="0"/>
              <a:t>Continuar con el control de </a:t>
            </a:r>
            <a:r>
              <a:rPr lang="es-CO" sz="2200" b="1" dirty="0"/>
              <a:t>número mínimo de estudiantes requerido para la apertura de grupos (semestre por semestre),</a:t>
            </a:r>
            <a:r>
              <a:rPr lang="es-CO" sz="2200" dirty="0"/>
              <a:t> además del control de la </a:t>
            </a:r>
            <a:r>
              <a:rPr lang="es-CO" sz="2200" b="1" dirty="0"/>
              <a:t>proporción de número de estudiantes por docente</a:t>
            </a:r>
            <a:r>
              <a:rPr lang="es-CO" sz="2200" dirty="0"/>
              <a:t>.</a:t>
            </a:r>
          </a:p>
          <a:p>
            <a:pPr algn="just">
              <a:defRPr/>
            </a:pPr>
            <a:endParaRPr lang="es-CO" sz="22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2200" dirty="0"/>
              <a:t>Continuar con el análisis de proyecciones docentes considerando la apertura de grupos viables, previo a la aprobación de las mismas, así como de validación de cumplimiento de lineamientos, previo a la generación del contrato.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CO" sz="22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sz="2200" dirty="0"/>
              <a:t>Continuar con el control de costos y gastos al momento de solicitar la autorización de la ejecución de los mismos.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9613" y="573088"/>
            <a:ext cx="7921625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2"/>
              <a:defRPr/>
            </a:pPr>
            <a:r>
              <a:rPr lang="es-CO" dirty="0"/>
              <a:t>OTROS ASUNTOS PROPIOS DE CONTROLES INSTITUCIONALES, CONSIDERANDO ADEMÁS LAS AFECTACIONES POR SITUACIÓN DE PANDEMIA.</a:t>
            </a:r>
          </a:p>
          <a:p>
            <a:pPr marL="342900" indent="-342900" algn="just">
              <a:buFontTx/>
              <a:buAutoNum type="arabicPeriod" startAt="2"/>
              <a:defRPr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dirty="0"/>
              <a:t>Análisis de la distribución de la asignación docente por función sustantiva que conduzca a la toma de decisiones.</a:t>
            </a:r>
          </a:p>
          <a:p>
            <a:pPr algn="just">
              <a:defRPr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dirty="0"/>
              <a:t>Retroalimentación acerca de la información financiera a las distintas Unidades que conduzca a la sensibilización con miras a la optimización de los recursos Institucionales.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dirty="0"/>
              <a:t>Análisis de impacto de destinación de recursos a investigación (resultados vs inversión).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dirty="0"/>
              <a:t>Definición de dotaciones construcción (desde la optimización de los recursos).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O" dirty="0"/>
              <a:t>Análisis de tendencias de la Educación Superior en términos de la diversificación de ingresos.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574675" y="820738"/>
            <a:ext cx="7772400" cy="434975"/>
          </a:xfrm>
          <a:ln>
            <a:prstDash val="sysDot"/>
          </a:ln>
        </p:spPr>
        <p:txBody>
          <a:bodyPr/>
          <a:lstStyle/>
          <a:p>
            <a:pPr>
              <a:defRPr/>
            </a:pPr>
            <a:r>
              <a:rPr lang="es-CO" sz="2400" b="1" dirty="0">
                <a:solidFill>
                  <a:schemeClr val="accent5">
                    <a:lumMod val="75000"/>
                  </a:schemeClr>
                </a:solidFill>
              </a:rPr>
              <a:t>1.  EJECUCIÓN PRESUPUESTAL AÑO 2020</a:t>
            </a:r>
            <a:endParaRPr lang="es-CO" altLang="es-CO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2" name="Título 1"/>
          <p:cNvSpPr txBox="1">
            <a:spLocks/>
          </p:cNvSpPr>
          <p:nvPr/>
        </p:nvSpPr>
        <p:spPr bwMode="auto">
          <a:xfrm>
            <a:off x="574675" y="1539875"/>
            <a:ext cx="7772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600" b="1">
                <a:latin typeface="Calibri Light" panose="020F0302020204030204" pitchFamily="34" charset="0"/>
              </a:rPr>
              <a:t>Informe de Resultados (en miles de pesos)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600" b="1">
                <a:latin typeface="Calibri Light" panose="020F0302020204030204" pitchFamily="34" charset="0"/>
              </a:rPr>
              <a:t>Enero a diciembre de 2020</a:t>
            </a:r>
            <a:endParaRPr lang="es-CO" altLang="es-CO" sz="1600">
              <a:latin typeface="Calibri Light" panose="020F0302020204030204" pitchFamily="34" charset="0"/>
            </a:endParaRPr>
          </a:p>
        </p:txBody>
      </p:sp>
      <p:sp>
        <p:nvSpPr>
          <p:cNvPr id="15363" name="Título 1"/>
          <p:cNvSpPr txBox="1">
            <a:spLocks/>
          </p:cNvSpPr>
          <p:nvPr/>
        </p:nvSpPr>
        <p:spPr bwMode="auto">
          <a:xfrm>
            <a:off x="512763" y="5408613"/>
            <a:ext cx="7772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Fuente: Departamento de Contabilidad, Costos y Presupuestos.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Presentación Comité Técnico Contable, 1 de marzo de 2021.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/>
        </p:nvGraphicFramePr>
        <p:xfrm>
          <a:off x="444500" y="2359025"/>
          <a:ext cx="8212138" cy="3049588"/>
        </p:xfrm>
        <a:graphic>
          <a:graphicData uri="http://schemas.openxmlformats.org/drawingml/2006/table">
            <a:tbl>
              <a:tblPr/>
              <a:tblGrid>
                <a:gridCol w="17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4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7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3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40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27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39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82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40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43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INGRESOS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PREGRADO</a:t>
                      </a:r>
                    </a:p>
                  </a:txBody>
                  <a:tcPr marL="8845" marR="8845" marT="88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POSGRADO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EXTENSIÓN</a:t>
                      </a:r>
                    </a:p>
                  </a:txBody>
                  <a:tcPr marL="8845" marR="8845" marT="8844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INVESTIGACIÓN</a:t>
                      </a:r>
                    </a:p>
                  </a:txBody>
                  <a:tcPr marL="8845" marR="8845" marT="8844" marB="0" anchor="ctr">
                    <a:lnL w="63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V/R EJEC </a:t>
                      </a:r>
                    </a:p>
                  </a:txBody>
                  <a:tcPr marL="8845" marR="8845" marT="884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EJEC</a:t>
                      </a:r>
                    </a:p>
                  </a:txBody>
                  <a:tcPr marL="8845" marR="8845" marT="884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PART</a:t>
                      </a:r>
                    </a:p>
                  </a:txBody>
                  <a:tcPr marL="8845" marR="8845" marT="884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V/R EJEC 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EJEC</a:t>
                      </a:r>
                    </a:p>
                  </a:txBody>
                  <a:tcPr marL="8845" marR="8845" marT="884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PART</a:t>
                      </a:r>
                    </a:p>
                  </a:txBody>
                  <a:tcPr marL="8845" marR="8845" marT="884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V/R EJEC 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EJEC</a:t>
                      </a:r>
                    </a:p>
                  </a:txBody>
                  <a:tcPr marL="8845" marR="8845" marT="884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PART</a:t>
                      </a:r>
                    </a:p>
                  </a:txBody>
                  <a:tcPr marL="8845" marR="8845" marT="884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V/R EJEC 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EJEC</a:t>
                      </a:r>
                    </a:p>
                  </a:txBody>
                  <a:tcPr marL="8845" marR="8845" marT="8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PART</a:t>
                      </a:r>
                    </a:p>
                  </a:txBody>
                  <a:tcPr marL="8845" marR="8845" marT="8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INGRESOS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64.989.157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85,63%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4.520.067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93,91%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781.004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37,72%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33.764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COSTOS Y GASTOS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37.361.369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96,00%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2.917.700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106,41%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947.758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47,99%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4.278.459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81,13%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EXCEDENTE y/o (PERDIDA)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27.627.788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74,72%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1.602.367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77,37%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-166.754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-174,61%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-4.244.696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80,49%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100,00%</a:t>
                      </a:r>
                    </a:p>
                  </a:txBody>
                  <a:tcPr marL="8845" marR="8845" marT="884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 txBox="1">
            <a:spLocks/>
          </p:cNvSpPr>
          <p:nvPr/>
        </p:nvSpPr>
        <p:spPr bwMode="auto">
          <a:xfrm>
            <a:off x="512763" y="1431925"/>
            <a:ext cx="7772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600" b="1">
                <a:latin typeface="Calibri Light" panose="020F0302020204030204" pitchFamily="34" charset="0"/>
              </a:rPr>
              <a:t>Informe de Resultados (en miles de pesos)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600" b="1">
                <a:latin typeface="Calibri Light" panose="020F0302020204030204" pitchFamily="34" charset="0"/>
              </a:rPr>
              <a:t>Enero a diciembre de 2020</a:t>
            </a:r>
            <a:endParaRPr lang="es-CO" altLang="es-CO" sz="1600">
              <a:latin typeface="Calibri Light" panose="020F0302020204030204" pitchFamily="34" charset="0"/>
            </a:endParaRPr>
          </a:p>
        </p:txBody>
      </p:sp>
      <p:sp>
        <p:nvSpPr>
          <p:cNvPr id="16386" name="Título 1"/>
          <p:cNvSpPr txBox="1">
            <a:spLocks/>
          </p:cNvSpPr>
          <p:nvPr/>
        </p:nvSpPr>
        <p:spPr bwMode="auto">
          <a:xfrm>
            <a:off x="512763" y="5408613"/>
            <a:ext cx="7772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Fuente: Departamento de Contabilidad, Costos y Presupuestos.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Presentación Comité Técnico Contable, 1 de marzo de 2021.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512763" y="2144713"/>
          <a:ext cx="8204200" cy="3263900"/>
        </p:xfrm>
        <a:graphic>
          <a:graphicData uri="http://schemas.openxmlformats.org/drawingml/2006/table">
            <a:tbl>
              <a:tblPr/>
              <a:tblGrid>
                <a:gridCol w="246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41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5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INGRESOS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dbl" algn="ctr">
                      <a:solidFill>
                        <a:srgbClr val="0FD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BIENESTAR</a:t>
                      </a:r>
                    </a:p>
                  </a:txBody>
                  <a:tcPr marL="9525" marR="9525" marT="9526" marB="0" anchor="ctr">
                    <a:lnL w="6350" cap="flat" cmpd="dbl" algn="ctr">
                      <a:solidFill>
                        <a:srgbClr val="0FD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D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FD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AREAS ADMINISTRATIVAS</a:t>
                      </a:r>
                    </a:p>
                  </a:txBody>
                  <a:tcPr marL="9525" marR="9525" marT="9526" marB="0" anchor="ctr">
                    <a:lnL w="63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GENERAL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V/R EJEC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V/R EJEC 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V/R PPTO</a:t>
                      </a:r>
                    </a:p>
                  </a:txBody>
                  <a:tcPr marL="9525" marR="9525" marT="9526" marB="0" anchor="b">
                    <a:lnL w="25400" cap="flat" cmpd="dbl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 V/R EJEC </a:t>
                      </a:r>
                    </a:p>
                  </a:txBody>
                  <a:tcPr marL="9525" marR="9525" marT="952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% EJEC</a:t>
                      </a:r>
                    </a:p>
                  </a:txBody>
                  <a:tcPr marL="9525" marR="9525" marT="952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INGRESOS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87.858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9.546.577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89.883.557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79.958.452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88,96%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8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COSTOS Y GASTOS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1.100.215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20.379.674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81.598.559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66.985.174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82,09%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8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EXCEDENTE y/o (PERDIDA)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-1.012.357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-10.833.097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8.284.998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12.973.278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156,59%</a:t>
                      </a:r>
                    </a:p>
                  </a:txBody>
                  <a:tcPr marL="9525" marR="9525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Título 1"/>
          <p:cNvSpPr txBox="1">
            <a:spLocks/>
          </p:cNvSpPr>
          <p:nvPr/>
        </p:nvSpPr>
        <p:spPr bwMode="auto">
          <a:xfrm>
            <a:off x="728663" y="889000"/>
            <a:ext cx="7772400" cy="4349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s-CO" sz="2400" b="1" dirty="0">
                <a:solidFill>
                  <a:schemeClr val="accent5">
                    <a:lumMod val="75000"/>
                  </a:schemeClr>
                </a:solidFill>
              </a:rPr>
              <a:t>1.  EJECUCIÓN PRESUPUESTAL AÑO 2020</a:t>
            </a:r>
            <a:endParaRPr lang="es-CO" altLang="es-CO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 txBox="1">
            <a:spLocks/>
          </p:cNvSpPr>
          <p:nvPr/>
        </p:nvSpPr>
        <p:spPr bwMode="auto">
          <a:xfrm>
            <a:off x="574675" y="1323975"/>
            <a:ext cx="7772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600" b="1">
                <a:latin typeface="Calibri Light" panose="020F0302020204030204" pitchFamily="34" charset="0"/>
              </a:rPr>
              <a:t>Informe de Resultados (en miles de pesos)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600" b="1">
                <a:latin typeface="Calibri Light" panose="020F0302020204030204" pitchFamily="34" charset="0"/>
              </a:rPr>
              <a:t>Enero a diciembre de 2020</a:t>
            </a:r>
            <a:endParaRPr lang="es-CO" altLang="es-CO" sz="1600">
              <a:latin typeface="Calibri Light" panose="020F0302020204030204" pitchFamily="34" charset="0"/>
            </a:endParaRPr>
          </a:p>
        </p:txBody>
      </p:sp>
      <p:sp>
        <p:nvSpPr>
          <p:cNvPr id="17410" name="Título 1"/>
          <p:cNvSpPr txBox="1">
            <a:spLocks/>
          </p:cNvSpPr>
          <p:nvPr/>
        </p:nvSpPr>
        <p:spPr bwMode="auto">
          <a:xfrm>
            <a:off x="512763" y="5408613"/>
            <a:ext cx="7772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Fuente: Departamento de Contabilidad, Costos y Presupuestos.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Presentación Comité Técnico Contable, 1 de marzo de 2021.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74675" y="820738"/>
            <a:ext cx="7772400" cy="434975"/>
          </a:xfrm>
          <a:ln>
            <a:prstDash val="sysDot"/>
          </a:ln>
        </p:spPr>
        <p:txBody>
          <a:bodyPr/>
          <a:lstStyle/>
          <a:p>
            <a:pPr>
              <a:defRPr/>
            </a:pPr>
            <a:r>
              <a:rPr lang="es-CO" sz="2400" b="1" dirty="0">
                <a:solidFill>
                  <a:schemeClr val="accent5">
                    <a:lumMod val="75000"/>
                  </a:schemeClr>
                </a:solidFill>
              </a:rPr>
              <a:t>1.  EJECUCIÓN PRESUPUESTAL AÑO 2020</a:t>
            </a:r>
            <a:endParaRPr lang="es-CO" altLang="es-CO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38138" y="2093913"/>
          <a:ext cx="8386762" cy="3238500"/>
        </p:xfrm>
        <a:graphic>
          <a:graphicData uri="http://schemas.openxmlformats.org/drawingml/2006/table">
            <a:tbl>
              <a:tblPr/>
              <a:tblGrid>
                <a:gridCol w="1615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4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1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5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95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59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9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88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CONCEPTOS 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MEDELLÍN</a:t>
                      </a:r>
                    </a:p>
                  </a:txBody>
                  <a:tcPr marL="6761" marR="6761" marT="67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APARTADÓ</a:t>
                      </a:r>
                    </a:p>
                  </a:txBody>
                  <a:tcPr marL="6761" marR="6761" marT="67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BOGOTÁ</a:t>
                      </a:r>
                    </a:p>
                  </a:txBody>
                  <a:tcPr marL="6761" marR="6761" marT="67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MANIZALES</a:t>
                      </a:r>
                    </a:p>
                  </a:txBody>
                  <a:tcPr marL="6761" marR="6761" marT="67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MONTERÍA</a:t>
                      </a:r>
                    </a:p>
                  </a:txBody>
                  <a:tcPr marL="6761" marR="6761" marT="67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GRAN TOTAL</a:t>
                      </a:r>
                    </a:p>
                  </a:txBody>
                  <a:tcPr marL="6761" marR="6761" marT="676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DE EJEC</a:t>
                      </a:r>
                    </a:p>
                  </a:txBody>
                  <a:tcPr marL="6761" marR="6761" marT="676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EJEC DICIEMBRE 2020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DE EJEC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EJEC DICIEMBRE 2020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DE EJEC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EJEC DICIEMBRE 2020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DE EJEC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EJEC DICIEMBRE 2020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DE EJEC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EJEC DICIEMBRE 2020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% DE EJEC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EJEC DICIEMBRE 2020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8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INGRESOS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INGRESOS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89,75%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63.983.620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88,26%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2.996.182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70,80%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1.231.997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87,63%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9.940.992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85,56%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1.805.571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88,96%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79.958.362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434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EGRESOS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 COSTOS Y GASTOS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81,65%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52.586.019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80,67%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2.375.229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76,21%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1.515.280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85,51%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8.233.922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86,47%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2.274.174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82,09%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66.984.990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5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EXCEDENTE O PERDIDA DEL EJERCICIO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165,46%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11.397.601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137,95%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620.953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114,14%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-283.283 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99,57%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1.707.070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90,16%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-468.604 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156,59%</a:t>
                      </a:r>
                    </a:p>
                  </a:txBody>
                  <a:tcPr marL="6761" marR="6761" marT="67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12.973.372</a:t>
                      </a:r>
                    </a:p>
                  </a:txBody>
                  <a:tcPr marL="6761" marR="6761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 txBox="1">
            <a:spLocks/>
          </p:cNvSpPr>
          <p:nvPr/>
        </p:nvSpPr>
        <p:spPr bwMode="auto">
          <a:xfrm>
            <a:off x="512763" y="5451475"/>
            <a:ext cx="7772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Fuente: Departamento de Contabilidad, Costos y Presupuestos.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Estados Financieros aprobados por el Consejo Superior de la Institución.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Los Estados Financieros correspondientes a la vigencia fiscal 2020, aprobados mediante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Acta No. 02 del 17 de marzo de 2021.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12763" y="588963"/>
            <a:ext cx="7772400" cy="787400"/>
          </a:xfrm>
          <a:ln>
            <a:prstDash val="sysDot"/>
          </a:ln>
        </p:spPr>
        <p:txBody>
          <a:bodyPr/>
          <a:lstStyle/>
          <a:p>
            <a:pPr>
              <a:defRPr/>
            </a:pPr>
            <a:r>
              <a:rPr lang="es-CO" sz="1800" b="1" dirty="0">
                <a:solidFill>
                  <a:schemeClr val="accent5">
                    <a:lumMod val="75000"/>
                  </a:schemeClr>
                </a:solidFill>
              </a:rPr>
              <a:t>2.  ESTADOS FINANCIEROS</a:t>
            </a:r>
            <a:br>
              <a:rPr lang="es-CO" sz="1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CO" sz="1800" b="1" dirty="0">
                <a:solidFill>
                  <a:schemeClr val="accent5">
                    <a:lumMod val="75000"/>
                  </a:schemeClr>
                </a:solidFill>
              </a:rPr>
              <a:t>Comparativo vigencias fiscales años 2019 y 2020</a:t>
            </a:r>
            <a:br>
              <a:rPr lang="es-CO" sz="1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CO" sz="1800" b="1" dirty="0">
                <a:solidFill>
                  <a:schemeClr val="accent5">
                    <a:lumMod val="75000"/>
                  </a:schemeClr>
                </a:solidFill>
              </a:rPr>
              <a:t>(Cifras en miles de pesos)</a:t>
            </a:r>
            <a:endParaRPr lang="es-CO" altLang="es-CO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Gráfico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498600"/>
            <a:ext cx="7645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 txBox="1">
            <a:spLocks/>
          </p:cNvSpPr>
          <p:nvPr/>
        </p:nvSpPr>
        <p:spPr bwMode="auto">
          <a:xfrm>
            <a:off x="538163" y="5435600"/>
            <a:ext cx="7772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Fuente: Departamento de Contabilidad, Costos y Presupuestos.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Estados Financieros aprobados por el Consejo Superior de la Institución.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Los Estados Financieros correspondientes a la vigencia fiscal 2020, aprobados mediante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Acta No. 02 del 17 de marzo de 2021.</a:t>
            </a:r>
          </a:p>
        </p:txBody>
      </p:sp>
      <p:pic>
        <p:nvPicPr>
          <p:cNvPr id="6" name="Gráfico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977900"/>
            <a:ext cx="7493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 txBox="1">
            <a:spLocks/>
          </p:cNvSpPr>
          <p:nvPr/>
        </p:nvSpPr>
        <p:spPr bwMode="auto">
          <a:xfrm>
            <a:off x="530225" y="5468938"/>
            <a:ext cx="7772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Fuente: Departamento de Contabilidad, Costos y Presupuestos.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Estados Financieros aprobados por el Consejo Superior de la Institución.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Los Estados Financieros correspondientes a la vigencia fiscal 2020, aprobados mediante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Acta No. 02 del 17 de marzo de 2021.</a:t>
            </a:r>
          </a:p>
        </p:txBody>
      </p:sp>
      <p:pic>
        <p:nvPicPr>
          <p:cNvPr id="8" name="Gráfico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49300"/>
            <a:ext cx="7950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 txBox="1">
            <a:spLocks/>
          </p:cNvSpPr>
          <p:nvPr/>
        </p:nvSpPr>
        <p:spPr bwMode="auto">
          <a:xfrm>
            <a:off x="512763" y="5708650"/>
            <a:ext cx="7772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Fuente: Vicerrectoría Administrativa y Financiera.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Relación de contratos, ordenes de servicio y de compras para reportar en el Portal Web de la Contratación.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12763" y="760413"/>
            <a:ext cx="7772400" cy="785812"/>
          </a:xfrm>
          <a:ln>
            <a:prstDash val="sysDot"/>
          </a:ln>
        </p:spPr>
        <p:txBody>
          <a:bodyPr/>
          <a:lstStyle/>
          <a:p>
            <a:pPr>
              <a:defRPr/>
            </a:pPr>
            <a: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  <a:t>3.  PROCESOS DE CONTRATOS AÑO 2020</a:t>
            </a:r>
            <a:b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  <a:t>(de años anteriores y año 2020 con vigencia en el año 2020)</a:t>
            </a:r>
            <a:endParaRPr lang="es-CO" altLang="es-CO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507" name="Título 1"/>
          <p:cNvSpPr txBox="1">
            <a:spLocks/>
          </p:cNvSpPr>
          <p:nvPr/>
        </p:nvSpPr>
        <p:spPr bwMode="auto">
          <a:xfrm>
            <a:off x="512763" y="3862388"/>
            <a:ext cx="777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Los datos presentados corresponden a contratos, ordenes de compra y de servicios vigentes para el año 2020, inclusive iniciados en años anteriores.  Los montos totales para algunos casos de infraestructura tecnológica incluyen negociaciones a tres años.  Para el caso específico de la Construcción de la sede Medellín, el monto total de este informe corresponde a la ejecución correspondiente al año 2020.  El reporte se presenta según lo definido en el Artículo Trigésimo Primero del Código de Buen Gobierno y Transparencia.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O" altLang="es-CO" sz="1200"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200">
                <a:latin typeface="Calibri Light" panose="020F0302020204030204" pitchFamily="34" charset="0"/>
              </a:rPr>
              <a:t>Se está consolidando la base de datos de contratos con lo reportado a la Oficina para la Administración de Documentos y lo registrado en la Vicerrectoría Administrativa y Financiera.  Fecha para publicación en el portal 19 de marzo de 2021.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281113" y="1795463"/>
          <a:ext cx="6453187" cy="2066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1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Tipo de negociación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Número de Contratos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Valor de los mismos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CONTRATOS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 $             39.431.070.047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ORDENES DE SERVICIO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325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 $               5.677.310.959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ORDENES DE COMPRA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 $                   825.096.273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2284</Words>
  <Application>Microsoft Office PowerPoint</Application>
  <PresentationFormat>Presentación en pantalla (4:3)</PresentationFormat>
  <Paragraphs>472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Calibri</vt:lpstr>
      <vt:lpstr>Arial</vt:lpstr>
      <vt:lpstr>Calibri Light</vt:lpstr>
      <vt:lpstr>Agency FB</vt:lpstr>
      <vt:lpstr>Times New Roman</vt:lpstr>
      <vt:lpstr>Wingdings</vt:lpstr>
      <vt:lpstr>MS Sans Serif</vt:lpstr>
      <vt:lpstr>Tema de Office</vt:lpstr>
      <vt:lpstr>Jornada de Rendición de Cuentas 18 de marzo de 2021     Vicerrectoría Administrativa y Financiera:  Departamento de Almacén, Compras y Proveeduría Departamento de Contabilidad, Costos y Presupuestos Departamento de Tesorería Departamento de Vigilancia y Servicios Generales</vt:lpstr>
      <vt:lpstr>Lineamientos por parte de la Rectoría General para la rendición de cuentas (9 de marzo de 2021) y Acuerdo Superior No. 06 de 2021, Artículo 6:</vt:lpstr>
      <vt:lpstr>1.  EJECUCIÓN PRESUPUESTAL AÑO 2020</vt:lpstr>
      <vt:lpstr>Presentación de PowerPoint</vt:lpstr>
      <vt:lpstr>1.  EJECUCIÓN PRESUPUESTAL AÑO 2020</vt:lpstr>
      <vt:lpstr>2.  ESTADOS FINANCIEROS Comparativo vigencias fiscales años 2019 y 2020 (Cifras en miles de pesos)</vt:lpstr>
      <vt:lpstr>Presentación de PowerPoint</vt:lpstr>
      <vt:lpstr>Presentación de PowerPoint</vt:lpstr>
      <vt:lpstr>3.  PROCESOS DE CONTRATOS AÑO 2020 (de años anteriores y año 2020 con vigencia en el año 2020)</vt:lpstr>
      <vt:lpstr>3.  PROCESOS DE CONTRATOS AÑO 2020 Sugerencias para la mejora</vt:lpstr>
      <vt:lpstr>4.  INFORME DE GESTIÓN Y CUMPLIMIENTO DE METAS</vt:lpstr>
      <vt:lpstr>Presentación de PowerPoint</vt:lpstr>
      <vt:lpstr>Presentación de PowerPoint</vt:lpstr>
      <vt:lpstr>4.5 VISITA INSPECCIÓN Y VIGILANCIA POR PARTE DEL MEN.</vt:lpstr>
      <vt:lpstr>4.6  ELABORACIÓN DE PRESUPUESTOS NUEVAS COHORTES DE POSGRADOS</vt:lpstr>
      <vt:lpstr>4.7  SISTEMA DE GESTIÓN DE CALIDAD.</vt:lpstr>
      <vt:lpstr>4.8  CUMPLIMIENTO DE OBLIGACIONES CONTABLES Y TRIBUTARIAS.</vt:lpstr>
      <vt:lpstr>4.9 ATENCIÓN A REQUERIMIENTOS Y AUDITORÍAS REVISORÍA FISCAL</vt:lpstr>
      <vt:lpstr>4.9 ATENCIÓN A REQUERIMIENTOS Y AUDITORÍAS REVISORÍA FISCAL</vt:lpstr>
      <vt:lpstr>4.9  ATENCIÓN A REQUERIMIENTOS Y AUDITORÍAS REVISORÍA FISCAL</vt:lpstr>
      <vt:lpstr>4.9  ATENCIÓN A REQUERIMIENTOS Y AUDITORÍAS REVISORÍA FISCAL</vt:lpstr>
      <vt:lpstr>5.  ACCIONES DE MEJORA PARA LA SOSTENIBILIDAD FINANCIERA DE LA INSTITUCIÓN  Algunos aportes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Andres Rivera Delgado</dc:creator>
  <cp:lastModifiedBy>Usuario de Windows</cp:lastModifiedBy>
  <cp:revision>46</cp:revision>
  <cp:lastPrinted>2021-03-18T17:30:13Z</cp:lastPrinted>
  <dcterms:created xsi:type="dcterms:W3CDTF">2017-11-17T17:02:56Z</dcterms:created>
  <dcterms:modified xsi:type="dcterms:W3CDTF">2021-08-25T16:26:31Z</dcterms:modified>
</cp:coreProperties>
</file>