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317" r:id="rId2"/>
    <p:sldId id="262" r:id="rId3"/>
    <p:sldId id="321" r:id="rId4"/>
    <p:sldId id="318" r:id="rId5"/>
    <p:sldId id="320" r:id="rId6"/>
    <p:sldId id="325" r:id="rId7"/>
    <p:sldId id="331" r:id="rId8"/>
    <p:sldId id="328" r:id="rId9"/>
    <p:sldId id="327" r:id="rId10"/>
    <p:sldId id="316" r:id="rId11"/>
    <p:sldId id="323" r:id="rId12"/>
    <p:sldId id="314" r:id="rId13"/>
    <p:sldId id="322" r:id="rId14"/>
    <p:sldId id="295" r:id="rId15"/>
    <p:sldId id="296" r:id="rId16"/>
    <p:sldId id="310" r:id="rId17"/>
    <p:sldId id="259" r:id="rId18"/>
  </p:sldIdLst>
  <p:sldSz cx="12192000" cy="6858000"/>
  <p:notesSz cx="6858000" cy="9144000"/>
  <p:defaultTextStyle>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F95"/>
    <a:srgbClr val="006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7" d="100"/>
          <a:sy n="77" d="100"/>
        </p:scale>
        <p:origin x="49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3B8BE-7564-4668-9726-F62E116280B9}"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s-ES"/>
        </a:p>
      </dgm:t>
    </dgm:pt>
    <dgm:pt modelId="{9A6032DE-38A1-42DF-9B9D-2D012179E586}">
      <dgm:prSet phldrT="[Texto]"/>
      <dgm:spPr/>
      <dgm:t>
        <a:bodyPr/>
        <a:lstStyle/>
        <a:p>
          <a:r>
            <a:rPr lang="es-ES"/>
            <a:t>Definición</a:t>
          </a:r>
          <a:endParaRPr lang="es-ES" dirty="0"/>
        </a:p>
      </dgm:t>
    </dgm:pt>
    <dgm:pt modelId="{2C477579-0150-43D3-A8CB-544F5634C383}" type="parTrans" cxnId="{9B45320A-0B87-4C6E-A927-77D76BB5C1C4}">
      <dgm:prSet/>
      <dgm:spPr/>
      <dgm:t>
        <a:bodyPr/>
        <a:lstStyle/>
        <a:p>
          <a:endParaRPr lang="es-ES">
            <a:solidFill>
              <a:schemeClr val="tx1"/>
            </a:solidFill>
          </a:endParaRPr>
        </a:p>
      </dgm:t>
    </dgm:pt>
    <dgm:pt modelId="{43C6DCD9-2E24-41AA-AE63-E9490A6465F9}" type="sibTrans" cxnId="{9B45320A-0B87-4C6E-A927-77D76BB5C1C4}">
      <dgm:prSet/>
      <dgm:spPr/>
      <dgm:t>
        <a:bodyPr/>
        <a:lstStyle/>
        <a:p>
          <a:endParaRPr lang="es-ES">
            <a:solidFill>
              <a:schemeClr val="tx1"/>
            </a:solidFill>
          </a:endParaRPr>
        </a:p>
      </dgm:t>
    </dgm:pt>
    <dgm:pt modelId="{C1012F2F-CDA3-4A3B-90F7-34EAFAE11BF2}">
      <dgm:prSet phldrT="[Texto]" custT="1"/>
      <dgm:spPr/>
      <dgm:t>
        <a:bodyPr/>
        <a:lstStyle/>
        <a:p>
          <a:r>
            <a:rPr lang="es-ES" sz="2400" dirty="0"/>
            <a:t>Cuerpo: colegiado, deliberativo, capacidad e decisión</a:t>
          </a:r>
        </a:p>
      </dgm:t>
    </dgm:pt>
    <dgm:pt modelId="{65184F6C-D1F4-4965-BF0B-E0376C3416D0}" type="parTrans" cxnId="{DF23048C-A3E1-4B0A-A326-0125B67CF401}">
      <dgm:prSet/>
      <dgm:spPr/>
      <dgm:t>
        <a:bodyPr/>
        <a:lstStyle/>
        <a:p>
          <a:endParaRPr lang="es-ES">
            <a:solidFill>
              <a:schemeClr val="tx1"/>
            </a:solidFill>
          </a:endParaRPr>
        </a:p>
      </dgm:t>
    </dgm:pt>
    <dgm:pt modelId="{3DC67130-6DB8-49E9-B0A3-603E33C063D1}" type="sibTrans" cxnId="{DF23048C-A3E1-4B0A-A326-0125B67CF401}">
      <dgm:prSet/>
      <dgm:spPr/>
      <dgm:t>
        <a:bodyPr/>
        <a:lstStyle/>
        <a:p>
          <a:endParaRPr lang="es-ES">
            <a:solidFill>
              <a:schemeClr val="tx1"/>
            </a:solidFill>
          </a:endParaRPr>
        </a:p>
      </dgm:t>
    </dgm:pt>
    <dgm:pt modelId="{A8772648-204B-4B19-A92B-81D40734E26D}">
      <dgm:prSet phldrT="[Texto]" custT="1"/>
      <dgm:spPr/>
      <dgm:t>
        <a:bodyPr/>
        <a:lstStyle/>
        <a:p>
          <a:r>
            <a:rPr lang="es-ES" sz="1800" dirty="0"/>
            <a:t>Integrantes: Decano, Coord. Programa, Coordinadora Área Investigación, profesores del área, líder grupo Jurídicas y Sociales</a:t>
          </a:r>
        </a:p>
      </dgm:t>
    </dgm:pt>
    <dgm:pt modelId="{B5B110CE-B7CE-475E-A2CF-51328B752A7A}" type="parTrans" cxnId="{388AFCEB-1A15-468E-91EC-20F60F020BD3}">
      <dgm:prSet/>
      <dgm:spPr/>
      <dgm:t>
        <a:bodyPr/>
        <a:lstStyle/>
        <a:p>
          <a:endParaRPr lang="es-ES">
            <a:solidFill>
              <a:schemeClr val="tx1"/>
            </a:solidFill>
          </a:endParaRPr>
        </a:p>
      </dgm:t>
    </dgm:pt>
    <dgm:pt modelId="{5E9D7F94-BA83-4B06-BAA5-2CA9376CEB28}" type="sibTrans" cxnId="{388AFCEB-1A15-468E-91EC-20F60F020BD3}">
      <dgm:prSet/>
      <dgm:spPr/>
      <dgm:t>
        <a:bodyPr/>
        <a:lstStyle/>
        <a:p>
          <a:endParaRPr lang="es-ES">
            <a:solidFill>
              <a:schemeClr val="tx1"/>
            </a:solidFill>
          </a:endParaRPr>
        </a:p>
      </dgm:t>
    </dgm:pt>
    <dgm:pt modelId="{158A396A-C7E6-4060-A25B-0BEF11F2B3C1}">
      <dgm:prSet phldrT="[Texto]"/>
      <dgm:spPr/>
      <dgm:t>
        <a:bodyPr/>
        <a:lstStyle/>
        <a:p>
          <a:r>
            <a:rPr lang="es-ES"/>
            <a:t>Funciones</a:t>
          </a:r>
          <a:endParaRPr lang="es-ES" dirty="0"/>
        </a:p>
      </dgm:t>
    </dgm:pt>
    <dgm:pt modelId="{5E59DE36-CA54-4639-B7FB-46B3C8EBC0EB}" type="parTrans" cxnId="{7C13D77E-CB0F-4097-ADC7-63B6EB2B97DE}">
      <dgm:prSet/>
      <dgm:spPr/>
      <dgm:t>
        <a:bodyPr/>
        <a:lstStyle/>
        <a:p>
          <a:endParaRPr lang="es-ES">
            <a:solidFill>
              <a:schemeClr val="tx1"/>
            </a:solidFill>
          </a:endParaRPr>
        </a:p>
      </dgm:t>
    </dgm:pt>
    <dgm:pt modelId="{46582717-90D6-48D3-A1A0-3084C4AE1061}" type="sibTrans" cxnId="{7C13D77E-CB0F-4097-ADC7-63B6EB2B97DE}">
      <dgm:prSet/>
      <dgm:spPr/>
      <dgm:t>
        <a:bodyPr/>
        <a:lstStyle/>
        <a:p>
          <a:endParaRPr lang="es-ES">
            <a:solidFill>
              <a:schemeClr val="tx1"/>
            </a:solidFill>
          </a:endParaRPr>
        </a:p>
      </dgm:t>
    </dgm:pt>
    <dgm:pt modelId="{A2686DA1-493D-48B6-8716-08377E308585}">
      <dgm:prSet phldrT="[Texto]"/>
      <dgm:spPr/>
      <dgm:t>
        <a:bodyPr/>
        <a:lstStyle/>
        <a:p>
          <a:r>
            <a:rPr lang="es-ES"/>
            <a:t>Establecer fechas de presentación de proyectos, trabajos finales y coloquios</a:t>
          </a:r>
          <a:endParaRPr lang="es-ES" dirty="0"/>
        </a:p>
      </dgm:t>
    </dgm:pt>
    <dgm:pt modelId="{279E90A5-21C5-4587-AB33-9B672DA37968}" type="parTrans" cxnId="{D93FF419-9A26-4DE1-9595-E96F1DE5B9C7}">
      <dgm:prSet/>
      <dgm:spPr/>
      <dgm:t>
        <a:bodyPr/>
        <a:lstStyle/>
        <a:p>
          <a:endParaRPr lang="es-ES">
            <a:solidFill>
              <a:schemeClr val="tx1"/>
            </a:solidFill>
          </a:endParaRPr>
        </a:p>
      </dgm:t>
    </dgm:pt>
    <dgm:pt modelId="{5163A246-93F9-4C6D-9306-2EA2E3CB0F4E}" type="sibTrans" cxnId="{D93FF419-9A26-4DE1-9595-E96F1DE5B9C7}">
      <dgm:prSet/>
      <dgm:spPr/>
      <dgm:t>
        <a:bodyPr/>
        <a:lstStyle/>
        <a:p>
          <a:endParaRPr lang="es-ES">
            <a:solidFill>
              <a:schemeClr val="tx1"/>
            </a:solidFill>
          </a:endParaRPr>
        </a:p>
      </dgm:t>
    </dgm:pt>
    <dgm:pt modelId="{04C221B5-6BA2-4231-BB99-D95B83791281}">
      <dgm:prSet phldrT="[Texto]"/>
      <dgm:spPr/>
      <dgm:t>
        <a:bodyPr/>
        <a:lstStyle/>
        <a:p>
          <a:r>
            <a:rPr lang="es-ES"/>
            <a:t>Sanciones por faltas éticas y seguimiento a asesores</a:t>
          </a:r>
          <a:endParaRPr lang="es-ES" dirty="0"/>
        </a:p>
      </dgm:t>
    </dgm:pt>
    <dgm:pt modelId="{E1912E5F-9401-4A0F-9F9A-43247DBCA114}" type="parTrans" cxnId="{20B66713-2E54-4059-8E11-8EE34EF77969}">
      <dgm:prSet/>
      <dgm:spPr/>
      <dgm:t>
        <a:bodyPr/>
        <a:lstStyle/>
        <a:p>
          <a:endParaRPr lang="es-ES">
            <a:solidFill>
              <a:schemeClr val="tx1"/>
            </a:solidFill>
          </a:endParaRPr>
        </a:p>
      </dgm:t>
    </dgm:pt>
    <dgm:pt modelId="{A46D8903-C280-4721-998F-9F098353B597}" type="sibTrans" cxnId="{20B66713-2E54-4059-8E11-8EE34EF77969}">
      <dgm:prSet/>
      <dgm:spPr/>
      <dgm:t>
        <a:bodyPr/>
        <a:lstStyle/>
        <a:p>
          <a:endParaRPr lang="es-ES">
            <a:solidFill>
              <a:schemeClr val="tx1"/>
            </a:solidFill>
          </a:endParaRPr>
        </a:p>
      </dgm:t>
    </dgm:pt>
    <dgm:pt modelId="{DEB6C76C-B276-4966-9993-5AA160AE334D}">
      <dgm:prSet phldrT="[Texto]"/>
      <dgm:spPr/>
      <dgm:t>
        <a:bodyPr/>
        <a:lstStyle/>
        <a:p>
          <a:r>
            <a:rPr lang="es-ES"/>
            <a:t>Reuniones</a:t>
          </a:r>
          <a:endParaRPr lang="es-ES" dirty="0"/>
        </a:p>
      </dgm:t>
    </dgm:pt>
    <dgm:pt modelId="{E91FACE1-080A-45AC-BB79-BB6C9F00A320}" type="parTrans" cxnId="{6A9EC618-9133-4C03-B5C9-75BF3C9E3501}">
      <dgm:prSet/>
      <dgm:spPr/>
      <dgm:t>
        <a:bodyPr/>
        <a:lstStyle/>
        <a:p>
          <a:endParaRPr lang="es-ES">
            <a:solidFill>
              <a:schemeClr val="tx1"/>
            </a:solidFill>
          </a:endParaRPr>
        </a:p>
      </dgm:t>
    </dgm:pt>
    <dgm:pt modelId="{3619D326-000F-4A47-AC1E-F880DC35869D}" type="sibTrans" cxnId="{6A9EC618-9133-4C03-B5C9-75BF3C9E3501}">
      <dgm:prSet/>
      <dgm:spPr/>
      <dgm:t>
        <a:bodyPr/>
        <a:lstStyle/>
        <a:p>
          <a:endParaRPr lang="es-ES">
            <a:solidFill>
              <a:schemeClr val="tx1"/>
            </a:solidFill>
          </a:endParaRPr>
        </a:p>
      </dgm:t>
    </dgm:pt>
    <dgm:pt modelId="{0DD32EFC-E57C-4201-9CC3-1870B116012D}">
      <dgm:prSet phldrT="[Texto]" custT="1"/>
      <dgm:spPr/>
      <dgm:t>
        <a:bodyPr/>
        <a:lstStyle/>
        <a:p>
          <a:r>
            <a:rPr lang="es-ES" sz="1800" dirty="0"/>
            <a:t>Ordinarias: primera semana de febrero, mayo, agosto, octubre.</a:t>
          </a:r>
        </a:p>
        <a:p>
          <a:r>
            <a:rPr lang="es-ES" sz="1800" dirty="0"/>
            <a:t>Extraordinarias: con 8 días de anticipación. </a:t>
          </a:r>
        </a:p>
      </dgm:t>
    </dgm:pt>
    <dgm:pt modelId="{627AE3A1-2EE6-4C9F-A113-C48729765F58}" type="parTrans" cxnId="{54CA9D5C-FBA3-4A56-95CE-6F0A2E480301}">
      <dgm:prSet/>
      <dgm:spPr/>
      <dgm:t>
        <a:bodyPr/>
        <a:lstStyle/>
        <a:p>
          <a:endParaRPr lang="es-ES">
            <a:solidFill>
              <a:schemeClr val="tx1"/>
            </a:solidFill>
          </a:endParaRPr>
        </a:p>
      </dgm:t>
    </dgm:pt>
    <dgm:pt modelId="{C7B3E5FF-2594-4D7A-8624-E5827FA4ECAF}" type="sibTrans" cxnId="{54CA9D5C-FBA3-4A56-95CE-6F0A2E480301}">
      <dgm:prSet/>
      <dgm:spPr/>
      <dgm:t>
        <a:bodyPr/>
        <a:lstStyle/>
        <a:p>
          <a:endParaRPr lang="es-ES">
            <a:solidFill>
              <a:schemeClr val="tx1"/>
            </a:solidFill>
          </a:endParaRPr>
        </a:p>
      </dgm:t>
    </dgm:pt>
    <dgm:pt modelId="{3293B4E2-9165-49DA-A006-F3C1014FC153}">
      <dgm:prSet phldrT="[Texto]" custT="1"/>
      <dgm:spPr/>
      <dgm:t>
        <a:bodyPr/>
        <a:lstStyle/>
        <a:p>
          <a:r>
            <a:rPr lang="es-ES" sz="1800" dirty="0"/>
            <a:t>Actas: se comunica 8 días después de aprobada, por correo electrónico. </a:t>
          </a:r>
        </a:p>
        <a:p>
          <a:r>
            <a:rPr lang="es-ES" sz="1800" dirty="0"/>
            <a:t>Recursos: 3 días, requiere sustentación académica. </a:t>
          </a:r>
        </a:p>
      </dgm:t>
    </dgm:pt>
    <dgm:pt modelId="{AB4B4379-30C6-46A1-AC3F-C9EC1ED1BBB5}" type="parTrans" cxnId="{FABBC3D4-A182-4D4B-AFEE-C85CD1314CAC}">
      <dgm:prSet/>
      <dgm:spPr/>
      <dgm:t>
        <a:bodyPr/>
        <a:lstStyle/>
        <a:p>
          <a:endParaRPr lang="es-ES">
            <a:solidFill>
              <a:schemeClr val="tx1"/>
            </a:solidFill>
          </a:endParaRPr>
        </a:p>
      </dgm:t>
    </dgm:pt>
    <dgm:pt modelId="{7DCFB2D0-1F09-4BCE-A4DD-3DF546A9E40C}" type="sibTrans" cxnId="{FABBC3D4-A182-4D4B-AFEE-C85CD1314CAC}">
      <dgm:prSet/>
      <dgm:spPr/>
      <dgm:t>
        <a:bodyPr/>
        <a:lstStyle/>
        <a:p>
          <a:endParaRPr lang="es-ES">
            <a:solidFill>
              <a:schemeClr val="tx1"/>
            </a:solidFill>
          </a:endParaRPr>
        </a:p>
      </dgm:t>
    </dgm:pt>
    <dgm:pt modelId="{4ECF7BAC-0223-495C-80E1-61C60428CA0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400" dirty="0"/>
            <a:t>Decidir criterios, inscripción de los proyectos y nombramiento de jurados</a:t>
          </a:r>
        </a:p>
      </dgm:t>
    </dgm:pt>
    <dgm:pt modelId="{72F9DFB3-0A78-4787-860C-A17F73A8AAE6}" type="parTrans" cxnId="{2DBC50F8-BD5F-4764-A571-3C4CD998F3EC}">
      <dgm:prSet/>
      <dgm:spPr/>
      <dgm:t>
        <a:bodyPr/>
        <a:lstStyle/>
        <a:p>
          <a:endParaRPr lang="es-ES">
            <a:solidFill>
              <a:schemeClr val="tx1"/>
            </a:solidFill>
          </a:endParaRPr>
        </a:p>
      </dgm:t>
    </dgm:pt>
    <dgm:pt modelId="{FA5CB63D-7432-404C-99CD-4C7815C9D4A3}" type="sibTrans" cxnId="{2DBC50F8-BD5F-4764-A571-3C4CD998F3EC}">
      <dgm:prSet/>
      <dgm:spPr/>
      <dgm:t>
        <a:bodyPr/>
        <a:lstStyle/>
        <a:p>
          <a:endParaRPr lang="es-ES">
            <a:solidFill>
              <a:schemeClr val="tx1"/>
            </a:solidFill>
          </a:endParaRPr>
        </a:p>
      </dgm:t>
    </dgm:pt>
    <dgm:pt modelId="{E9AA9F6F-995B-4234-A57C-1F51E8FB8DC6}">
      <dgm:prSet/>
      <dgm:spPr/>
      <dgm:t>
        <a:bodyPr/>
        <a:lstStyle/>
        <a:p>
          <a:r>
            <a:rPr lang="es-ES"/>
            <a:t>Solicitudes de excepción a reglamento por # de integrantes</a:t>
          </a:r>
          <a:endParaRPr lang="es-ES" dirty="0"/>
        </a:p>
      </dgm:t>
    </dgm:pt>
    <dgm:pt modelId="{E3D15603-EA7B-4AE1-96DE-DA8E5D8AB55F}" type="parTrans" cxnId="{01D18883-1105-4AAE-AB57-8BDE783E9F4A}">
      <dgm:prSet/>
      <dgm:spPr/>
      <dgm:t>
        <a:bodyPr/>
        <a:lstStyle/>
        <a:p>
          <a:endParaRPr lang="es-ES">
            <a:solidFill>
              <a:schemeClr val="tx1"/>
            </a:solidFill>
          </a:endParaRPr>
        </a:p>
      </dgm:t>
    </dgm:pt>
    <dgm:pt modelId="{E675F452-7638-4C17-92CB-64A0D251F57F}" type="sibTrans" cxnId="{01D18883-1105-4AAE-AB57-8BDE783E9F4A}">
      <dgm:prSet/>
      <dgm:spPr/>
      <dgm:t>
        <a:bodyPr/>
        <a:lstStyle/>
        <a:p>
          <a:endParaRPr lang="es-ES">
            <a:solidFill>
              <a:schemeClr val="tx1"/>
            </a:solidFill>
          </a:endParaRPr>
        </a:p>
      </dgm:t>
    </dgm:pt>
    <dgm:pt modelId="{7D84E24A-3928-4283-8405-A2F8BD641FDD}">
      <dgm:prSet/>
      <dgm:spPr/>
      <dgm:t>
        <a:bodyPr/>
        <a:lstStyle/>
        <a:p>
          <a:r>
            <a:rPr lang="es-ES"/>
            <a:t>Nombrar evaluadores y certificar cumplimiento de requisitos de grado</a:t>
          </a:r>
          <a:endParaRPr lang="es-ES" dirty="0"/>
        </a:p>
      </dgm:t>
    </dgm:pt>
    <dgm:pt modelId="{A64943FD-5CBA-4F7E-8B91-F6C0F94E28C3}" type="parTrans" cxnId="{5E8D8CA2-684B-4295-9F4C-7B41B71FEED1}">
      <dgm:prSet/>
      <dgm:spPr/>
      <dgm:t>
        <a:bodyPr/>
        <a:lstStyle/>
        <a:p>
          <a:endParaRPr lang="es-ES">
            <a:solidFill>
              <a:schemeClr val="tx1"/>
            </a:solidFill>
          </a:endParaRPr>
        </a:p>
      </dgm:t>
    </dgm:pt>
    <dgm:pt modelId="{43E691BC-3F44-4F81-8FE0-D43BDAAE3593}" type="sibTrans" cxnId="{5E8D8CA2-684B-4295-9F4C-7B41B71FEED1}">
      <dgm:prSet/>
      <dgm:spPr/>
      <dgm:t>
        <a:bodyPr/>
        <a:lstStyle/>
        <a:p>
          <a:endParaRPr lang="es-ES">
            <a:solidFill>
              <a:schemeClr val="tx1"/>
            </a:solidFill>
          </a:endParaRPr>
        </a:p>
      </dgm:t>
    </dgm:pt>
    <dgm:pt modelId="{6888C8A8-C123-481C-BF3A-451D3CF90A34}" type="pres">
      <dgm:prSet presAssocID="{9773B8BE-7564-4668-9726-F62E116280B9}" presName="theList" presStyleCnt="0">
        <dgm:presLayoutVars>
          <dgm:dir/>
          <dgm:animLvl val="lvl"/>
          <dgm:resizeHandles val="exact"/>
        </dgm:presLayoutVars>
      </dgm:prSet>
      <dgm:spPr/>
    </dgm:pt>
    <dgm:pt modelId="{F054FADD-84AA-46BD-9AD2-A9037C7D2027}" type="pres">
      <dgm:prSet presAssocID="{9A6032DE-38A1-42DF-9B9D-2D012179E586}" presName="compNode" presStyleCnt="0"/>
      <dgm:spPr/>
    </dgm:pt>
    <dgm:pt modelId="{1B1AD3E9-8DDF-48D8-A175-D92421141BA0}" type="pres">
      <dgm:prSet presAssocID="{9A6032DE-38A1-42DF-9B9D-2D012179E586}" presName="aNode" presStyleLbl="bgShp" presStyleIdx="0" presStyleCnt="3" custLinFactNeighborX="-11993" custLinFactNeighborY="-58449"/>
      <dgm:spPr/>
    </dgm:pt>
    <dgm:pt modelId="{E0D62E9B-7600-4232-A62A-C353F7AA4B6D}" type="pres">
      <dgm:prSet presAssocID="{9A6032DE-38A1-42DF-9B9D-2D012179E586}" presName="textNode" presStyleLbl="bgShp" presStyleIdx="0" presStyleCnt="3"/>
      <dgm:spPr/>
    </dgm:pt>
    <dgm:pt modelId="{C66198AE-79F0-45E7-BFD4-05EE92849F23}" type="pres">
      <dgm:prSet presAssocID="{9A6032DE-38A1-42DF-9B9D-2D012179E586}" presName="compChildNode" presStyleCnt="0"/>
      <dgm:spPr/>
    </dgm:pt>
    <dgm:pt modelId="{4B073501-2BB1-401B-84AC-CC69A302D133}" type="pres">
      <dgm:prSet presAssocID="{9A6032DE-38A1-42DF-9B9D-2D012179E586}" presName="theInnerList" presStyleCnt="0"/>
      <dgm:spPr/>
    </dgm:pt>
    <dgm:pt modelId="{981FAD7E-8C6D-489D-B8BD-9B0CBB18F034}" type="pres">
      <dgm:prSet presAssocID="{C1012F2F-CDA3-4A3B-90F7-34EAFAE11BF2}" presName="childNode" presStyleLbl="node1" presStyleIdx="0" presStyleCnt="9">
        <dgm:presLayoutVars>
          <dgm:bulletEnabled val="1"/>
        </dgm:presLayoutVars>
      </dgm:prSet>
      <dgm:spPr/>
    </dgm:pt>
    <dgm:pt modelId="{C988D1CD-8C0A-475F-A4E6-681F953E8549}" type="pres">
      <dgm:prSet presAssocID="{C1012F2F-CDA3-4A3B-90F7-34EAFAE11BF2}" presName="aSpace2" presStyleCnt="0"/>
      <dgm:spPr/>
    </dgm:pt>
    <dgm:pt modelId="{EF63918B-AFDA-4E43-829D-F83B63498A5D}" type="pres">
      <dgm:prSet presAssocID="{A8772648-204B-4B19-A92B-81D40734E26D}" presName="childNode" presStyleLbl="node1" presStyleIdx="1" presStyleCnt="9">
        <dgm:presLayoutVars>
          <dgm:bulletEnabled val="1"/>
        </dgm:presLayoutVars>
      </dgm:prSet>
      <dgm:spPr/>
    </dgm:pt>
    <dgm:pt modelId="{82A6BD1A-2674-4120-850B-B78C89743EEC}" type="pres">
      <dgm:prSet presAssocID="{9A6032DE-38A1-42DF-9B9D-2D012179E586}" presName="aSpace" presStyleCnt="0"/>
      <dgm:spPr/>
    </dgm:pt>
    <dgm:pt modelId="{8EB7EC11-4296-490D-9455-076DA73B8D20}" type="pres">
      <dgm:prSet presAssocID="{158A396A-C7E6-4060-A25B-0BEF11F2B3C1}" presName="compNode" presStyleCnt="0"/>
      <dgm:spPr/>
    </dgm:pt>
    <dgm:pt modelId="{D9C283CF-0E00-456A-AEE1-D672E28E4E7C}" type="pres">
      <dgm:prSet presAssocID="{158A396A-C7E6-4060-A25B-0BEF11F2B3C1}" presName="aNode" presStyleLbl="bgShp" presStyleIdx="1" presStyleCnt="3"/>
      <dgm:spPr/>
    </dgm:pt>
    <dgm:pt modelId="{CCB62DFD-4BA9-4FDD-B274-B2C6BEFA0114}" type="pres">
      <dgm:prSet presAssocID="{158A396A-C7E6-4060-A25B-0BEF11F2B3C1}" presName="textNode" presStyleLbl="bgShp" presStyleIdx="1" presStyleCnt="3"/>
      <dgm:spPr/>
    </dgm:pt>
    <dgm:pt modelId="{561A09CA-B568-4002-A4C5-37E9AD8C183C}" type="pres">
      <dgm:prSet presAssocID="{158A396A-C7E6-4060-A25B-0BEF11F2B3C1}" presName="compChildNode" presStyleCnt="0"/>
      <dgm:spPr/>
    </dgm:pt>
    <dgm:pt modelId="{3AFF5E5B-A266-4B95-A31E-E65D2C3821D2}" type="pres">
      <dgm:prSet presAssocID="{158A396A-C7E6-4060-A25B-0BEF11F2B3C1}" presName="theInnerList" presStyleCnt="0"/>
      <dgm:spPr/>
    </dgm:pt>
    <dgm:pt modelId="{6168372A-D6AF-4AC2-90A7-486D6539A4B8}" type="pres">
      <dgm:prSet presAssocID="{4ECF7BAC-0223-495C-80E1-61C60428CA02}" presName="childNode" presStyleLbl="node1" presStyleIdx="2" presStyleCnt="9">
        <dgm:presLayoutVars>
          <dgm:bulletEnabled val="1"/>
        </dgm:presLayoutVars>
      </dgm:prSet>
      <dgm:spPr/>
    </dgm:pt>
    <dgm:pt modelId="{F239DFCF-1B6F-4126-A9D7-7E9476BB73AE}" type="pres">
      <dgm:prSet presAssocID="{4ECF7BAC-0223-495C-80E1-61C60428CA02}" presName="aSpace2" presStyleCnt="0"/>
      <dgm:spPr/>
    </dgm:pt>
    <dgm:pt modelId="{272E2105-973C-47BF-849A-1507A441740F}" type="pres">
      <dgm:prSet presAssocID="{A2686DA1-493D-48B6-8716-08377E308585}" presName="childNode" presStyleLbl="node1" presStyleIdx="3" presStyleCnt="9">
        <dgm:presLayoutVars>
          <dgm:bulletEnabled val="1"/>
        </dgm:presLayoutVars>
      </dgm:prSet>
      <dgm:spPr/>
    </dgm:pt>
    <dgm:pt modelId="{AE704BBD-AA37-4809-A0E1-12AB8592E70C}" type="pres">
      <dgm:prSet presAssocID="{A2686DA1-493D-48B6-8716-08377E308585}" presName="aSpace2" presStyleCnt="0"/>
      <dgm:spPr/>
    </dgm:pt>
    <dgm:pt modelId="{E95D51D5-FACB-4DEC-922D-E2A13DBA5AED}" type="pres">
      <dgm:prSet presAssocID="{7D84E24A-3928-4283-8405-A2F8BD641FDD}" presName="childNode" presStyleLbl="node1" presStyleIdx="4" presStyleCnt="9">
        <dgm:presLayoutVars>
          <dgm:bulletEnabled val="1"/>
        </dgm:presLayoutVars>
      </dgm:prSet>
      <dgm:spPr/>
    </dgm:pt>
    <dgm:pt modelId="{636513F8-B62C-4A52-A4F4-DC15187FDA50}" type="pres">
      <dgm:prSet presAssocID="{7D84E24A-3928-4283-8405-A2F8BD641FDD}" presName="aSpace2" presStyleCnt="0"/>
      <dgm:spPr/>
    </dgm:pt>
    <dgm:pt modelId="{EF702359-AF33-4633-91F2-8010E2060D0C}" type="pres">
      <dgm:prSet presAssocID="{E9AA9F6F-995B-4234-A57C-1F51E8FB8DC6}" presName="childNode" presStyleLbl="node1" presStyleIdx="5" presStyleCnt="9">
        <dgm:presLayoutVars>
          <dgm:bulletEnabled val="1"/>
        </dgm:presLayoutVars>
      </dgm:prSet>
      <dgm:spPr/>
    </dgm:pt>
    <dgm:pt modelId="{01AF19C0-2ED7-4AEE-B53D-00455CD8F3B1}" type="pres">
      <dgm:prSet presAssocID="{E9AA9F6F-995B-4234-A57C-1F51E8FB8DC6}" presName="aSpace2" presStyleCnt="0"/>
      <dgm:spPr/>
    </dgm:pt>
    <dgm:pt modelId="{B16A2C4F-86D9-48CA-B9BB-58D0290422C5}" type="pres">
      <dgm:prSet presAssocID="{04C221B5-6BA2-4231-BB99-D95B83791281}" presName="childNode" presStyleLbl="node1" presStyleIdx="6" presStyleCnt="9">
        <dgm:presLayoutVars>
          <dgm:bulletEnabled val="1"/>
        </dgm:presLayoutVars>
      </dgm:prSet>
      <dgm:spPr/>
    </dgm:pt>
    <dgm:pt modelId="{645F00E4-46D4-4649-9A7D-23D025A8F8BC}" type="pres">
      <dgm:prSet presAssocID="{158A396A-C7E6-4060-A25B-0BEF11F2B3C1}" presName="aSpace" presStyleCnt="0"/>
      <dgm:spPr/>
    </dgm:pt>
    <dgm:pt modelId="{2AD4747B-4DF5-4D65-8136-C9F7A3CA7B20}" type="pres">
      <dgm:prSet presAssocID="{DEB6C76C-B276-4966-9993-5AA160AE334D}" presName="compNode" presStyleCnt="0"/>
      <dgm:spPr/>
    </dgm:pt>
    <dgm:pt modelId="{99DDDC2F-71D8-49CF-BB65-D0C96840385D}" type="pres">
      <dgm:prSet presAssocID="{DEB6C76C-B276-4966-9993-5AA160AE334D}" presName="aNode" presStyleLbl="bgShp" presStyleIdx="2" presStyleCnt="3"/>
      <dgm:spPr/>
    </dgm:pt>
    <dgm:pt modelId="{C48D7812-FE70-4845-BAC0-CB3B297BDFEB}" type="pres">
      <dgm:prSet presAssocID="{DEB6C76C-B276-4966-9993-5AA160AE334D}" presName="textNode" presStyleLbl="bgShp" presStyleIdx="2" presStyleCnt="3"/>
      <dgm:spPr/>
    </dgm:pt>
    <dgm:pt modelId="{FDAE68CB-BE3E-47E8-A99D-B9EA64CACA04}" type="pres">
      <dgm:prSet presAssocID="{DEB6C76C-B276-4966-9993-5AA160AE334D}" presName="compChildNode" presStyleCnt="0"/>
      <dgm:spPr/>
    </dgm:pt>
    <dgm:pt modelId="{CF8562E0-FF84-4D78-9630-D4CAB275CE3B}" type="pres">
      <dgm:prSet presAssocID="{DEB6C76C-B276-4966-9993-5AA160AE334D}" presName="theInnerList" presStyleCnt="0"/>
      <dgm:spPr/>
    </dgm:pt>
    <dgm:pt modelId="{E2A9316C-78F3-444B-999E-B7BC6E9552C3}" type="pres">
      <dgm:prSet presAssocID="{0DD32EFC-E57C-4201-9CC3-1870B116012D}" presName="childNode" presStyleLbl="node1" presStyleIdx="7" presStyleCnt="9">
        <dgm:presLayoutVars>
          <dgm:bulletEnabled val="1"/>
        </dgm:presLayoutVars>
      </dgm:prSet>
      <dgm:spPr/>
    </dgm:pt>
    <dgm:pt modelId="{8FEEEA03-2589-464A-A34E-E15C62431F2B}" type="pres">
      <dgm:prSet presAssocID="{0DD32EFC-E57C-4201-9CC3-1870B116012D}" presName="aSpace2" presStyleCnt="0"/>
      <dgm:spPr/>
    </dgm:pt>
    <dgm:pt modelId="{A1531549-4ECD-4BBC-8966-BEF43800EC7C}" type="pres">
      <dgm:prSet presAssocID="{3293B4E2-9165-49DA-A006-F3C1014FC153}" presName="childNode" presStyleLbl="node1" presStyleIdx="8" presStyleCnt="9">
        <dgm:presLayoutVars>
          <dgm:bulletEnabled val="1"/>
        </dgm:presLayoutVars>
      </dgm:prSet>
      <dgm:spPr/>
    </dgm:pt>
  </dgm:ptLst>
  <dgm:cxnLst>
    <dgm:cxn modelId="{9B45320A-0B87-4C6E-A927-77D76BB5C1C4}" srcId="{9773B8BE-7564-4668-9726-F62E116280B9}" destId="{9A6032DE-38A1-42DF-9B9D-2D012179E586}" srcOrd="0" destOrd="0" parTransId="{2C477579-0150-43D3-A8CB-544F5634C383}" sibTransId="{43C6DCD9-2E24-41AA-AE63-E9490A6465F9}"/>
    <dgm:cxn modelId="{20B66713-2E54-4059-8E11-8EE34EF77969}" srcId="{158A396A-C7E6-4060-A25B-0BEF11F2B3C1}" destId="{04C221B5-6BA2-4231-BB99-D95B83791281}" srcOrd="4" destOrd="0" parTransId="{E1912E5F-9401-4A0F-9F9A-43247DBCA114}" sibTransId="{A46D8903-C280-4721-998F-9F098353B597}"/>
    <dgm:cxn modelId="{158DFF14-058D-4CDF-AB74-B33BC234C9D6}" type="presOf" srcId="{A2686DA1-493D-48B6-8716-08377E308585}" destId="{272E2105-973C-47BF-849A-1507A441740F}" srcOrd="0" destOrd="0" presId="urn:microsoft.com/office/officeart/2005/8/layout/lProcess2"/>
    <dgm:cxn modelId="{E4FB1017-6993-4818-84ED-00E5962FF14B}" type="presOf" srcId="{3293B4E2-9165-49DA-A006-F3C1014FC153}" destId="{A1531549-4ECD-4BBC-8966-BEF43800EC7C}" srcOrd="0" destOrd="0" presId="urn:microsoft.com/office/officeart/2005/8/layout/lProcess2"/>
    <dgm:cxn modelId="{6A9EC618-9133-4C03-B5C9-75BF3C9E3501}" srcId="{9773B8BE-7564-4668-9726-F62E116280B9}" destId="{DEB6C76C-B276-4966-9993-5AA160AE334D}" srcOrd="2" destOrd="0" parTransId="{E91FACE1-080A-45AC-BB79-BB6C9F00A320}" sibTransId="{3619D326-000F-4A47-AC1E-F880DC35869D}"/>
    <dgm:cxn modelId="{D93FF419-9A26-4DE1-9595-E96F1DE5B9C7}" srcId="{158A396A-C7E6-4060-A25B-0BEF11F2B3C1}" destId="{A2686DA1-493D-48B6-8716-08377E308585}" srcOrd="1" destOrd="0" parTransId="{279E90A5-21C5-4587-AB33-9B672DA37968}" sibTransId="{5163A246-93F9-4C6D-9306-2EA2E3CB0F4E}"/>
    <dgm:cxn modelId="{C76C7822-5F1C-42F4-BC58-29C0D5D4DA6F}" type="presOf" srcId="{E9AA9F6F-995B-4234-A57C-1F51E8FB8DC6}" destId="{EF702359-AF33-4633-91F2-8010E2060D0C}" srcOrd="0" destOrd="0" presId="urn:microsoft.com/office/officeart/2005/8/layout/lProcess2"/>
    <dgm:cxn modelId="{C701193C-6010-482F-8E52-71B0A8DF6389}" type="presOf" srcId="{04C221B5-6BA2-4231-BB99-D95B83791281}" destId="{B16A2C4F-86D9-48CA-B9BB-58D0290422C5}" srcOrd="0" destOrd="0" presId="urn:microsoft.com/office/officeart/2005/8/layout/lProcess2"/>
    <dgm:cxn modelId="{54CA9D5C-FBA3-4A56-95CE-6F0A2E480301}" srcId="{DEB6C76C-B276-4966-9993-5AA160AE334D}" destId="{0DD32EFC-E57C-4201-9CC3-1870B116012D}" srcOrd="0" destOrd="0" parTransId="{627AE3A1-2EE6-4C9F-A113-C48729765F58}" sibTransId="{C7B3E5FF-2594-4D7A-8624-E5827FA4ECAF}"/>
    <dgm:cxn modelId="{9584D552-6595-48F9-B9FF-64349761E1BA}" type="presOf" srcId="{DEB6C76C-B276-4966-9993-5AA160AE334D}" destId="{99DDDC2F-71D8-49CF-BB65-D0C96840385D}" srcOrd="0" destOrd="0" presId="urn:microsoft.com/office/officeart/2005/8/layout/lProcess2"/>
    <dgm:cxn modelId="{6805145A-FFB7-47A2-AFAA-B5D5919EDAFE}" type="presOf" srcId="{A8772648-204B-4B19-A92B-81D40734E26D}" destId="{EF63918B-AFDA-4E43-829D-F83B63498A5D}" srcOrd="0" destOrd="0" presId="urn:microsoft.com/office/officeart/2005/8/layout/lProcess2"/>
    <dgm:cxn modelId="{7C13D77E-CB0F-4097-ADC7-63B6EB2B97DE}" srcId="{9773B8BE-7564-4668-9726-F62E116280B9}" destId="{158A396A-C7E6-4060-A25B-0BEF11F2B3C1}" srcOrd="1" destOrd="0" parTransId="{5E59DE36-CA54-4639-B7FB-46B3C8EBC0EB}" sibTransId="{46582717-90D6-48D3-A1A0-3084C4AE1061}"/>
    <dgm:cxn modelId="{01D18883-1105-4AAE-AB57-8BDE783E9F4A}" srcId="{158A396A-C7E6-4060-A25B-0BEF11F2B3C1}" destId="{E9AA9F6F-995B-4234-A57C-1F51E8FB8DC6}" srcOrd="3" destOrd="0" parTransId="{E3D15603-EA7B-4AE1-96DE-DA8E5D8AB55F}" sibTransId="{E675F452-7638-4C17-92CB-64A0D251F57F}"/>
    <dgm:cxn modelId="{BDEDF683-69B8-4E0F-A185-E168FAC3D1D2}" type="presOf" srcId="{DEB6C76C-B276-4966-9993-5AA160AE334D}" destId="{C48D7812-FE70-4845-BAC0-CB3B297BDFEB}" srcOrd="1" destOrd="0" presId="urn:microsoft.com/office/officeart/2005/8/layout/lProcess2"/>
    <dgm:cxn modelId="{DF23048C-A3E1-4B0A-A326-0125B67CF401}" srcId="{9A6032DE-38A1-42DF-9B9D-2D012179E586}" destId="{C1012F2F-CDA3-4A3B-90F7-34EAFAE11BF2}" srcOrd="0" destOrd="0" parTransId="{65184F6C-D1F4-4965-BF0B-E0376C3416D0}" sibTransId="{3DC67130-6DB8-49E9-B0A3-603E33C063D1}"/>
    <dgm:cxn modelId="{88CB7599-D20F-4402-A869-212AE4DCE4A1}" type="presOf" srcId="{9773B8BE-7564-4668-9726-F62E116280B9}" destId="{6888C8A8-C123-481C-BF3A-451D3CF90A34}" srcOrd="0" destOrd="0" presId="urn:microsoft.com/office/officeart/2005/8/layout/lProcess2"/>
    <dgm:cxn modelId="{2DE5319E-59D9-4487-8512-7470A2C5C18C}" type="presOf" srcId="{4ECF7BAC-0223-495C-80E1-61C60428CA02}" destId="{6168372A-D6AF-4AC2-90A7-486D6539A4B8}" srcOrd="0" destOrd="0" presId="urn:microsoft.com/office/officeart/2005/8/layout/lProcess2"/>
    <dgm:cxn modelId="{5E8D8CA2-684B-4295-9F4C-7B41B71FEED1}" srcId="{158A396A-C7E6-4060-A25B-0BEF11F2B3C1}" destId="{7D84E24A-3928-4283-8405-A2F8BD641FDD}" srcOrd="2" destOrd="0" parTransId="{A64943FD-5CBA-4F7E-8B91-F6C0F94E28C3}" sibTransId="{43E691BC-3F44-4F81-8FE0-D43BDAAE3593}"/>
    <dgm:cxn modelId="{E24EBBA6-9945-44FC-AA46-8FCB79BCABC4}" type="presOf" srcId="{158A396A-C7E6-4060-A25B-0BEF11F2B3C1}" destId="{D9C283CF-0E00-456A-AEE1-D672E28E4E7C}" srcOrd="0" destOrd="0" presId="urn:microsoft.com/office/officeart/2005/8/layout/lProcess2"/>
    <dgm:cxn modelId="{E54068AE-71B8-4CC7-85BB-B978DA8B55CF}" type="presOf" srcId="{7D84E24A-3928-4283-8405-A2F8BD641FDD}" destId="{E95D51D5-FACB-4DEC-922D-E2A13DBA5AED}" srcOrd="0" destOrd="0" presId="urn:microsoft.com/office/officeart/2005/8/layout/lProcess2"/>
    <dgm:cxn modelId="{CC4E7EC5-24DA-4609-802F-1355D79E2355}" type="presOf" srcId="{9A6032DE-38A1-42DF-9B9D-2D012179E586}" destId="{1B1AD3E9-8DDF-48D8-A175-D92421141BA0}" srcOrd="0" destOrd="0" presId="urn:microsoft.com/office/officeart/2005/8/layout/lProcess2"/>
    <dgm:cxn modelId="{B6499EC7-5DB6-4C00-8FA9-C2B17B8ADCA3}" type="presOf" srcId="{0DD32EFC-E57C-4201-9CC3-1870B116012D}" destId="{E2A9316C-78F3-444B-999E-B7BC6E9552C3}" srcOrd="0" destOrd="0" presId="urn:microsoft.com/office/officeart/2005/8/layout/lProcess2"/>
    <dgm:cxn modelId="{FABBC3D4-A182-4D4B-AFEE-C85CD1314CAC}" srcId="{DEB6C76C-B276-4966-9993-5AA160AE334D}" destId="{3293B4E2-9165-49DA-A006-F3C1014FC153}" srcOrd="1" destOrd="0" parTransId="{AB4B4379-30C6-46A1-AC3F-C9EC1ED1BBB5}" sibTransId="{7DCFB2D0-1F09-4BCE-A4DD-3DF546A9E40C}"/>
    <dgm:cxn modelId="{51859BE1-35D6-4F79-9474-F54C12735A29}" type="presOf" srcId="{158A396A-C7E6-4060-A25B-0BEF11F2B3C1}" destId="{CCB62DFD-4BA9-4FDD-B274-B2C6BEFA0114}" srcOrd="1" destOrd="0" presId="urn:microsoft.com/office/officeart/2005/8/layout/lProcess2"/>
    <dgm:cxn modelId="{388AFCEB-1A15-468E-91EC-20F60F020BD3}" srcId="{9A6032DE-38A1-42DF-9B9D-2D012179E586}" destId="{A8772648-204B-4B19-A92B-81D40734E26D}" srcOrd="1" destOrd="0" parTransId="{B5B110CE-B7CE-475E-A2CF-51328B752A7A}" sibTransId="{5E9D7F94-BA83-4B06-BAA5-2CA9376CEB28}"/>
    <dgm:cxn modelId="{5248DCEC-9A44-4F7F-8C2E-A1DBF4C33FE1}" type="presOf" srcId="{9A6032DE-38A1-42DF-9B9D-2D012179E586}" destId="{E0D62E9B-7600-4232-A62A-C353F7AA4B6D}" srcOrd="1" destOrd="0" presId="urn:microsoft.com/office/officeart/2005/8/layout/lProcess2"/>
    <dgm:cxn modelId="{28B3ECF1-5C47-412B-A39C-43CC7CEC7BE6}" type="presOf" srcId="{C1012F2F-CDA3-4A3B-90F7-34EAFAE11BF2}" destId="{981FAD7E-8C6D-489D-B8BD-9B0CBB18F034}" srcOrd="0" destOrd="0" presId="urn:microsoft.com/office/officeart/2005/8/layout/lProcess2"/>
    <dgm:cxn modelId="{2DBC50F8-BD5F-4764-A571-3C4CD998F3EC}" srcId="{158A396A-C7E6-4060-A25B-0BEF11F2B3C1}" destId="{4ECF7BAC-0223-495C-80E1-61C60428CA02}" srcOrd="0" destOrd="0" parTransId="{72F9DFB3-0A78-4787-860C-A17F73A8AAE6}" sibTransId="{FA5CB63D-7432-404C-99CD-4C7815C9D4A3}"/>
    <dgm:cxn modelId="{9948ED56-0EA7-4836-B292-ADD5AABE7C1A}" type="presParOf" srcId="{6888C8A8-C123-481C-BF3A-451D3CF90A34}" destId="{F054FADD-84AA-46BD-9AD2-A9037C7D2027}" srcOrd="0" destOrd="0" presId="urn:microsoft.com/office/officeart/2005/8/layout/lProcess2"/>
    <dgm:cxn modelId="{85620ED0-1ED4-4F62-9981-9DD901CB1439}" type="presParOf" srcId="{F054FADD-84AA-46BD-9AD2-A9037C7D2027}" destId="{1B1AD3E9-8DDF-48D8-A175-D92421141BA0}" srcOrd="0" destOrd="0" presId="urn:microsoft.com/office/officeart/2005/8/layout/lProcess2"/>
    <dgm:cxn modelId="{4CE7CF9D-BDDA-4D45-A1CC-4CC8F1861601}" type="presParOf" srcId="{F054FADD-84AA-46BD-9AD2-A9037C7D2027}" destId="{E0D62E9B-7600-4232-A62A-C353F7AA4B6D}" srcOrd="1" destOrd="0" presId="urn:microsoft.com/office/officeart/2005/8/layout/lProcess2"/>
    <dgm:cxn modelId="{FE921D1D-D573-4447-9852-0E399722D8E7}" type="presParOf" srcId="{F054FADD-84AA-46BD-9AD2-A9037C7D2027}" destId="{C66198AE-79F0-45E7-BFD4-05EE92849F23}" srcOrd="2" destOrd="0" presId="urn:microsoft.com/office/officeart/2005/8/layout/lProcess2"/>
    <dgm:cxn modelId="{AB306790-A84E-4682-8A75-F7C2B1D375FE}" type="presParOf" srcId="{C66198AE-79F0-45E7-BFD4-05EE92849F23}" destId="{4B073501-2BB1-401B-84AC-CC69A302D133}" srcOrd="0" destOrd="0" presId="urn:microsoft.com/office/officeart/2005/8/layout/lProcess2"/>
    <dgm:cxn modelId="{BEFB5724-F989-40B5-A16F-6FDC2C609D15}" type="presParOf" srcId="{4B073501-2BB1-401B-84AC-CC69A302D133}" destId="{981FAD7E-8C6D-489D-B8BD-9B0CBB18F034}" srcOrd="0" destOrd="0" presId="urn:microsoft.com/office/officeart/2005/8/layout/lProcess2"/>
    <dgm:cxn modelId="{CA2E72FF-7B2B-45D8-B297-F5F233523BD0}" type="presParOf" srcId="{4B073501-2BB1-401B-84AC-CC69A302D133}" destId="{C988D1CD-8C0A-475F-A4E6-681F953E8549}" srcOrd="1" destOrd="0" presId="urn:microsoft.com/office/officeart/2005/8/layout/lProcess2"/>
    <dgm:cxn modelId="{73765900-0E83-4774-AF0C-AEFC97CFA3E4}" type="presParOf" srcId="{4B073501-2BB1-401B-84AC-CC69A302D133}" destId="{EF63918B-AFDA-4E43-829D-F83B63498A5D}" srcOrd="2" destOrd="0" presId="urn:microsoft.com/office/officeart/2005/8/layout/lProcess2"/>
    <dgm:cxn modelId="{7A7B5D3A-F58D-497B-935B-B03451F4DDD3}" type="presParOf" srcId="{6888C8A8-C123-481C-BF3A-451D3CF90A34}" destId="{82A6BD1A-2674-4120-850B-B78C89743EEC}" srcOrd="1" destOrd="0" presId="urn:microsoft.com/office/officeart/2005/8/layout/lProcess2"/>
    <dgm:cxn modelId="{FCFB5B2D-3513-4837-99C8-6C0C7681DBEC}" type="presParOf" srcId="{6888C8A8-C123-481C-BF3A-451D3CF90A34}" destId="{8EB7EC11-4296-490D-9455-076DA73B8D20}" srcOrd="2" destOrd="0" presId="urn:microsoft.com/office/officeart/2005/8/layout/lProcess2"/>
    <dgm:cxn modelId="{4AE261B7-8850-406E-BFEB-B9229ABE4E6C}" type="presParOf" srcId="{8EB7EC11-4296-490D-9455-076DA73B8D20}" destId="{D9C283CF-0E00-456A-AEE1-D672E28E4E7C}" srcOrd="0" destOrd="0" presId="urn:microsoft.com/office/officeart/2005/8/layout/lProcess2"/>
    <dgm:cxn modelId="{DA6FFAF1-12ED-4846-BBB4-A492F4ACE1BC}" type="presParOf" srcId="{8EB7EC11-4296-490D-9455-076DA73B8D20}" destId="{CCB62DFD-4BA9-4FDD-B274-B2C6BEFA0114}" srcOrd="1" destOrd="0" presId="urn:microsoft.com/office/officeart/2005/8/layout/lProcess2"/>
    <dgm:cxn modelId="{4C2D7B1B-5EA8-48BB-86C2-7C89E1C2C0B7}" type="presParOf" srcId="{8EB7EC11-4296-490D-9455-076DA73B8D20}" destId="{561A09CA-B568-4002-A4C5-37E9AD8C183C}" srcOrd="2" destOrd="0" presId="urn:microsoft.com/office/officeart/2005/8/layout/lProcess2"/>
    <dgm:cxn modelId="{B88F14EE-FFBB-4FB7-AC41-10A44BCA4074}" type="presParOf" srcId="{561A09CA-B568-4002-A4C5-37E9AD8C183C}" destId="{3AFF5E5B-A266-4B95-A31E-E65D2C3821D2}" srcOrd="0" destOrd="0" presId="urn:microsoft.com/office/officeart/2005/8/layout/lProcess2"/>
    <dgm:cxn modelId="{4F6744E8-5C29-46DF-B9FF-4BCE2AF17627}" type="presParOf" srcId="{3AFF5E5B-A266-4B95-A31E-E65D2C3821D2}" destId="{6168372A-D6AF-4AC2-90A7-486D6539A4B8}" srcOrd="0" destOrd="0" presId="urn:microsoft.com/office/officeart/2005/8/layout/lProcess2"/>
    <dgm:cxn modelId="{58FEAC7F-911C-42BE-9012-62B5208F5741}" type="presParOf" srcId="{3AFF5E5B-A266-4B95-A31E-E65D2C3821D2}" destId="{F239DFCF-1B6F-4126-A9D7-7E9476BB73AE}" srcOrd="1" destOrd="0" presId="urn:microsoft.com/office/officeart/2005/8/layout/lProcess2"/>
    <dgm:cxn modelId="{127556EE-0B5A-4873-B3A4-786CDF33A45A}" type="presParOf" srcId="{3AFF5E5B-A266-4B95-A31E-E65D2C3821D2}" destId="{272E2105-973C-47BF-849A-1507A441740F}" srcOrd="2" destOrd="0" presId="urn:microsoft.com/office/officeart/2005/8/layout/lProcess2"/>
    <dgm:cxn modelId="{C3AEB0EE-23B2-4256-80D2-D23ABC4F7076}" type="presParOf" srcId="{3AFF5E5B-A266-4B95-A31E-E65D2C3821D2}" destId="{AE704BBD-AA37-4809-A0E1-12AB8592E70C}" srcOrd="3" destOrd="0" presId="urn:microsoft.com/office/officeart/2005/8/layout/lProcess2"/>
    <dgm:cxn modelId="{FACCC170-30DB-4344-A3F4-EA7F257EC915}" type="presParOf" srcId="{3AFF5E5B-A266-4B95-A31E-E65D2C3821D2}" destId="{E95D51D5-FACB-4DEC-922D-E2A13DBA5AED}" srcOrd="4" destOrd="0" presId="urn:microsoft.com/office/officeart/2005/8/layout/lProcess2"/>
    <dgm:cxn modelId="{B158DC0B-3942-497A-9A55-6C8CEB644684}" type="presParOf" srcId="{3AFF5E5B-A266-4B95-A31E-E65D2C3821D2}" destId="{636513F8-B62C-4A52-A4F4-DC15187FDA50}" srcOrd="5" destOrd="0" presId="urn:microsoft.com/office/officeart/2005/8/layout/lProcess2"/>
    <dgm:cxn modelId="{F1AF0627-36FA-46A6-99DC-753FCEC57A5D}" type="presParOf" srcId="{3AFF5E5B-A266-4B95-A31E-E65D2C3821D2}" destId="{EF702359-AF33-4633-91F2-8010E2060D0C}" srcOrd="6" destOrd="0" presId="urn:microsoft.com/office/officeart/2005/8/layout/lProcess2"/>
    <dgm:cxn modelId="{9161DB7C-3B76-43FE-AD1F-9503EDC8363C}" type="presParOf" srcId="{3AFF5E5B-A266-4B95-A31E-E65D2C3821D2}" destId="{01AF19C0-2ED7-4AEE-B53D-00455CD8F3B1}" srcOrd="7" destOrd="0" presId="urn:microsoft.com/office/officeart/2005/8/layout/lProcess2"/>
    <dgm:cxn modelId="{96821FA1-AC41-48F5-8CCD-9421EFAE6475}" type="presParOf" srcId="{3AFF5E5B-A266-4B95-A31E-E65D2C3821D2}" destId="{B16A2C4F-86D9-48CA-B9BB-58D0290422C5}" srcOrd="8" destOrd="0" presId="urn:microsoft.com/office/officeart/2005/8/layout/lProcess2"/>
    <dgm:cxn modelId="{7F776D50-D9CA-493C-AC81-66283AC94314}" type="presParOf" srcId="{6888C8A8-C123-481C-BF3A-451D3CF90A34}" destId="{645F00E4-46D4-4649-9A7D-23D025A8F8BC}" srcOrd="3" destOrd="0" presId="urn:microsoft.com/office/officeart/2005/8/layout/lProcess2"/>
    <dgm:cxn modelId="{2F6EC461-0E94-4E02-B20A-33E1C2AA59ED}" type="presParOf" srcId="{6888C8A8-C123-481C-BF3A-451D3CF90A34}" destId="{2AD4747B-4DF5-4D65-8136-C9F7A3CA7B20}" srcOrd="4" destOrd="0" presId="urn:microsoft.com/office/officeart/2005/8/layout/lProcess2"/>
    <dgm:cxn modelId="{25128FE0-AACF-4EC4-BB90-50AE010F081A}" type="presParOf" srcId="{2AD4747B-4DF5-4D65-8136-C9F7A3CA7B20}" destId="{99DDDC2F-71D8-49CF-BB65-D0C96840385D}" srcOrd="0" destOrd="0" presId="urn:microsoft.com/office/officeart/2005/8/layout/lProcess2"/>
    <dgm:cxn modelId="{731E8053-EAB9-4779-961E-07D447B0FB09}" type="presParOf" srcId="{2AD4747B-4DF5-4D65-8136-C9F7A3CA7B20}" destId="{C48D7812-FE70-4845-BAC0-CB3B297BDFEB}" srcOrd="1" destOrd="0" presId="urn:microsoft.com/office/officeart/2005/8/layout/lProcess2"/>
    <dgm:cxn modelId="{A1CF4176-1B0B-4345-B456-9B8DF71CD174}" type="presParOf" srcId="{2AD4747B-4DF5-4D65-8136-C9F7A3CA7B20}" destId="{FDAE68CB-BE3E-47E8-A99D-B9EA64CACA04}" srcOrd="2" destOrd="0" presId="urn:microsoft.com/office/officeart/2005/8/layout/lProcess2"/>
    <dgm:cxn modelId="{6CD4E004-9DEF-489D-90A4-A949FF93E087}" type="presParOf" srcId="{FDAE68CB-BE3E-47E8-A99D-B9EA64CACA04}" destId="{CF8562E0-FF84-4D78-9630-D4CAB275CE3B}" srcOrd="0" destOrd="0" presId="urn:microsoft.com/office/officeart/2005/8/layout/lProcess2"/>
    <dgm:cxn modelId="{533C2D87-C09C-4F03-B0A6-63094B1F9836}" type="presParOf" srcId="{CF8562E0-FF84-4D78-9630-D4CAB275CE3B}" destId="{E2A9316C-78F3-444B-999E-B7BC6E9552C3}" srcOrd="0" destOrd="0" presId="urn:microsoft.com/office/officeart/2005/8/layout/lProcess2"/>
    <dgm:cxn modelId="{18DF79DF-A642-4534-BA5D-1A72D18611F6}" type="presParOf" srcId="{CF8562E0-FF84-4D78-9630-D4CAB275CE3B}" destId="{8FEEEA03-2589-464A-A34E-E15C62431F2B}" srcOrd="1" destOrd="0" presId="urn:microsoft.com/office/officeart/2005/8/layout/lProcess2"/>
    <dgm:cxn modelId="{618A619A-BB1F-4671-9C90-9F6D46A7E68C}" type="presParOf" srcId="{CF8562E0-FF84-4D78-9630-D4CAB275CE3B}" destId="{A1531549-4ECD-4BBC-8966-BEF43800EC7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4FF51-5041-464A-BDDC-6816DE038EC9}"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CO"/>
        </a:p>
      </dgm:t>
    </dgm:pt>
    <dgm:pt modelId="{9EFE4AEC-A2DC-4B9E-81A5-CFD6755654F2}">
      <dgm:prSet phldrT="[Texto]" custT="1"/>
      <dgm:spPr/>
      <dgm:t>
        <a:bodyPr/>
        <a:lstStyle/>
        <a:p>
          <a:pPr algn="ctr">
            <a:lnSpc>
              <a:spcPct val="100000"/>
            </a:lnSpc>
            <a:spcAft>
              <a:spcPts val="0"/>
            </a:spcAft>
          </a:pPr>
          <a:r>
            <a:rPr lang="es-CO" sz="2000" b="1" dirty="0"/>
            <a:t>Proyecto de Investigación Institucional </a:t>
          </a:r>
        </a:p>
        <a:p>
          <a:pPr algn="ctr">
            <a:lnSpc>
              <a:spcPct val="100000"/>
            </a:lnSpc>
            <a:spcAft>
              <a:spcPts val="0"/>
            </a:spcAft>
          </a:pPr>
          <a:r>
            <a:rPr lang="es-CO" sz="1600" dirty="0"/>
            <a:t>Convocatorias de Vicerrectoría de Investigaciones (mayo y octubre), </a:t>
          </a:r>
          <a:r>
            <a:rPr lang="es-CO" sz="1600" b="0" dirty="0"/>
            <a:t>se homologan los cursos de investigación sociojurídica y SMN Trabajo de Grado</a:t>
          </a:r>
        </a:p>
      </dgm:t>
    </dgm:pt>
    <dgm:pt modelId="{5C175B45-1C1D-477D-9B11-2CA966E4556E}" type="parTrans" cxnId="{AD3324C7-A0F2-413A-9870-82273EE5E9CD}">
      <dgm:prSet/>
      <dgm:spPr/>
      <dgm:t>
        <a:bodyPr/>
        <a:lstStyle/>
        <a:p>
          <a:endParaRPr lang="es-CO" sz="1800">
            <a:solidFill>
              <a:schemeClr val="tx1"/>
            </a:solidFill>
          </a:endParaRPr>
        </a:p>
      </dgm:t>
    </dgm:pt>
    <dgm:pt modelId="{D9C13C13-3157-45DD-86AF-781BC54FFA5C}" type="sibTrans" cxnId="{AD3324C7-A0F2-413A-9870-82273EE5E9CD}">
      <dgm:prSet/>
      <dgm:spPr/>
      <dgm:t>
        <a:bodyPr/>
        <a:lstStyle/>
        <a:p>
          <a:endParaRPr lang="es-CO" sz="1800">
            <a:solidFill>
              <a:schemeClr val="tx1"/>
            </a:solidFill>
          </a:endParaRPr>
        </a:p>
      </dgm:t>
    </dgm:pt>
    <dgm:pt modelId="{B089A7A4-6E50-48D3-ABA9-A6A1C9F61C0B}">
      <dgm:prSet phldrT="[Texto]" custT="1"/>
      <dgm:spPr/>
      <dgm:t>
        <a:bodyPr/>
        <a:lstStyle/>
        <a:p>
          <a:r>
            <a:rPr lang="es-CO" sz="2000" b="1" dirty="0"/>
            <a:t>Artículo resultado de Clínica Jurídica</a:t>
          </a:r>
          <a:r>
            <a:rPr lang="es-CO" sz="1600" dirty="0"/>
            <a:t>. Debe ser el resultado de su paso por las Clínicas Jurídicas, ofrecidas por el Consultorio Jurídico. Se sugiere la metodología de Sistematización de Experiencias de práctica.</a:t>
          </a:r>
          <a:endParaRPr lang="es-CO" sz="1600" i="1" dirty="0"/>
        </a:p>
      </dgm:t>
    </dgm:pt>
    <dgm:pt modelId="{DFF52F4D-334D-46CB-956F-AAB77FD4486D}" type="parTrans" cxnId="{E99DD0B4-8E98-4E55-829C-E28059814144}">
      <dgm:prSet/>
      <dgm:spPr/>
      <dgm:t>
        <a:bodyPr/>
        <a:lstStyle/>
        <a:p>
          <a:endParaRPr lang="es-CO" sz="1800">
            <a:solidFill>
              <a:schemeClr val="tx1"/>
            </a:solidFill>
          </a:endParaRPr>
        </a:p>
      </dgm:t>
    </dgm:pt>
    <dgm:pt modelId="{839E8F53-F519-4401-9CE9-E40A5E910136}" type="sibTrans" cxnId="{E99DD0B4-8E98-4E55-829C-E28059814144}">
      <dgm:prSet/>
      <dgm:spPr/>
      <dgm:t>
        <a:bodyPr/>
        <a:lstStyle/>
        <a:p>
          <a:endParaRPr lang="es-CO" sz="1800">
            <a:solidFill>
              <a:schemeClr val="tx1"/>
            </a:solidFill>
          </a:endParaRPr>
        </a:p>
      </dgm:t>
    </dgm:pt>
    <dgm:pt modelId="{43803190-60CD-457D-BBAE-A83B88DE77DE}">
      <dgm:prSet custT="1"/>
      <dgm:spPr/>
      <dgm:t>
        <a:bodyPr/>
        <a:lstStyle/>
        <a:p>
          <a:r>
            <a:rPr lang="es-CO" sz="2400" b="1" kern="1200" dirty="0"/>
            <a:t>Artículo de revisión</a:t>
          </a:r>
          <a:r>
            <a:rPr lang="es-CO" sz="1800" b="0" kern="1200" dirty="0"/>
            <a:t> (7.000 a 10.000 palabras), </a:t>
          </a:r>
          <a:r>
            <a:rPr lang="es-CO" sz="2400" b="1" kern="1200" dirty="0">
              <a:latin typeface="Calibri" panose="020F0502020204030204"/>
              <a:ea typeface="+mn-ea"/>
              <a:cs typeface="+mn-cs"/>
            </a:rPr>
            <a:t>M</a:t>
          </a:r>
          <a:r>
            <a:rPr lang="es-CO" sz="2400" b="1" kern="1200" dirty="0"/>
            <a:t>onografía </a:t>
          </a:r>
          <a:r>
            <a:rPr lang="es-CO" sz="1800" b="0" kern="1200" dirty="0">
              <a:latin typeface="Calibri" panose="020F0502020204030204"/>
              <a:ea typeface="+mn-ea"/>
              <a:cs typeface="+mn-cs"/>
            </a:rPr>
            <a:t>(25.000 </a:t>
          </a:r>
          <a:r>
            <a:rPr lang="es-CO" sz="1800" b="0" kern="1200" dirty="0"/>
            <a:t>a 35.000 palabras) – Se elabora el proyecto en Investigación sociojurídica</a:t>
          </a:r>
          <a:endParaRPr lang="es-CO" sz="2000" b="0" kern="1200" dirty="0"/>
        </a:p>
      </dgm:t>
    </dgm:pt>
    <dgm:pt modelId="{858455FB-2B2A-4BDA-B6C2-400E48D9054D}" type="parTrans" cxnId="{36175EF6-3EA1-4FDD-81E4-D31F402724DE}">
      <dgm:prSet/>
      <dgm:spPr/>
      <dgm:t>
        <a:bodyPr/>
        <a:lstStyle/>
        <a:p>
          <a:endParaRPr lang="es-CO" sz="1800">
            <a:solidFill>
              <a:schemeClr val="tx1"/>
            </a:solidFill>
          </a:endParaRPr>
        </a:p>
      </dgm:t>
    </dgm:pt>
    <dgm:pt modelId="{292FC191-7712-46A5-8819-44FA832D336E}" type="sibTrans" cxnId="{36175EF6-3EA1-4FDD-81E4-D31F402724DE}">
      <dgm:prSet/>
      <dgm:spPr/>
      <dgm:t>
        <a:bodyPr/>
        <a:lstStyle/>
        <a:p>
          <a:endParaRPr lang="es-CO" sz="1800">
            <a:solidFill>
              <a:schemeClr val="tx1"/>
            </a:solidFill>
          </a:endParaRPr>
        </a:p>
      </dgm:t>
    </dgm:pt>
    <dgm:pt modelId="{4C7E85E6-A7BD-49B7-AAFA-DA6017377DF7}">
      <dgm:prSet phldrT="[Texto]" custT="1"/>
      <dgm:spPr/>
      <dgm:t>
        <a:bodyPr/>
        <a:lstStyle/>
        <a:p>
          <a:r>
            <a:rPr lang="es-CO" sz="2000" b="1" dirty="0" err="1"/>
            <a:t>Coterminal</a:t>
          </a:r>
          <a:r>
            <a:rPr lang="es-CO" sz="2000" b="1" dirty="0"/>
            <a:t> Especializaciones</a:t>
          </a:r>
        </a:p>
        <a:p>
          <a:r>
            <a:rPr lang="es-CO" sz="1600" b="0" dirty="0"/>
            <a:t>Se construye proyecto en la Especialización, nivel I homologada por Investigación Sociojurídica. Se hacen 2 artículos uno para pregrado y otro para posgrado que puede ser en modalidad intervención</a:t>
          </a:r>
        </a:p>
      </dgm:t>
    </dgm:pt>
    <dgm:pt modelId="{60112E83-1D5F-40A4-AA0B-DB50F6C9361B}" type="parTrans" cxnId="{C908C65A-9B5C-4383-B205-0FCC1D997C36}">
      <dgm:prSet/>
      <dgm:spPr/>
      <dgm:t>
        <a:bodyPr/>
        <a:lstStyle/>
        <a:p>
          <a:endParaRPr lang="es-CO" sz="1800">
            <a:solidFill>
              <a:schemeClr val="tx1"/>
            </a:solidFill>
          </a:endParaRPr>
        </a:p>
      </dgm:t>
    </dgm:pt>
    <dgm:pt modelId="{E0DAAB9F-682B-4096-A1E9-94CA00B69CC9}" type="sibTrans" cxnId="{C908C65A-9B5C-4383-B205-0FCC1D997C36}">
      <dgm:prSet/>
      <dgm:spPr/>
      <dgm:t>
        <a:bodyPr/>
        <a:lstStyle/>
        <a:p>
          <a:endParaRPr lang="es-CO" sz="1800">
            <a:solidFill>
              <a:schemeClr val="tx1"/>
            </a:solidFill>
          </a:endParaRPr>
        </a:p>
      </dgm:t>
    </dgm:pt>
    <dgm:pt modelId="{E8EBB4CF-DABC-47B9-BDC1-B1F973CAB901}">
      <dgm:prSet phldrT="[Texto]" custT="1"/>
      <dgm:spPr/>
      <dgm:t>
        <a:bodyPr/>
        <a:lstStyle/>
        <a:p>
          <a:r>
            <a:rPr lang="es-CO" sz="2000" b="1" i="1" dirty="0"/>
            <a:t>Articulo elaborado en un Semillero</a:t>
          </a:r>
          <a:r>
            <a:rPr lang="es-CO" sz="1600" i="1" dirty="0"/>
            <a:t>. </a:t>
          </a:r>
          <a:r>
            <a:rPr lang="es-CO" sz="1800" i="1" dirty="0"/>
            <a:t>Aval del Coordinador-a del Semillero para el nombramiento de evaluadores. 7.000 a 10.000 palabras. Normas APA 7</a:t>
          </a:r>
          <a:endParaRPr lang="es-CO" sz="1600" i="1" dirty="0"/>
        </a:p>
      </dgm:t>
    </dgm:pt>
    <dgm:pt modelId="{2CAA51BF-5EE7-40A3-A8AD-AE05EA1A97FB}" type="parTrans" cxnId="{8C2A3500-8225-485B-871E-079BCA6E9C82}">
      <dgm:prSet/>
      <dgm:spPr/>
      <dgm:t>
        <a:bodyPr/>
        <a:lstStyle/>
        <a:p>
          <a:endParaRPr lang="es-CO"/>
        </a:p>
      </dgm:t>
    </dgm:pt>
    <dgm:pt modelId="{56D4F186-0AB5-4217-815E-8D87F760B820}" type="sibTrans" cxnId="{8C2A3500-8225-485B-871E-079BCA6E9C82}">
      <dgm:prSet/>
      <dgm:spPr/>
      <dgm:t>
        <a:bodyPr/>
        <a:lstStyle/>
        <a:p>
          <a:endParaRPr lang="es-CO"/>
        </a:p>
      </dgm:t>
    </dgm:pt>
    <dgm:pt modelId="{3595D201-D114-4783-9486-1524698ED1E7}">
      <dgm:prSet phldrT="[Texto]" custT="1"/>
      <dgm:spPr/>
      <dgm:t>
        <a:bodyPr/>
        <a:lstStyle/>
        <a:p>
          <a:r>
            <a:rPr lang="es-CO" sz="2000" b="1" dirty="0"/>
            <a:t>Judicatura </a:t>
          </a:r>
          <a:r>
            <a:rPr lang="es-CO" sz="1400" dirty="0"/>
            <a:t>– Rama Judicial – Registro Nacional de Abogados (Ley 552 de 1999)- Externa se debe revisar directamente la página del Consejo Superior de la Judicatura. Se adelanta una vez se cursa la TOTALIDAD de las materias del plan de estudios. Se informa al Comité la resolución que aprueba</a:t>
          </a:r>
          <a:endParaRPr lang="es-CO" sz="1400" i="1" dirty="0"/>
        </a:p>
      </dgm:t>
    </dgm:pt>
    <dgm:pt modelId="{AF3272C6-A746-4A9E-B7CE-0457AAFBFE3A}" type="parTrans" cxnId="{19B8E94E-9F46-478E-89FF-BE44EFEB7493}">
      <dgm:prSet/>
      <dgm:spPr/>
      <dgm:t>
        <a:bodyPr/>
        <a:lstStyle/>
        <a:p>
          <a:endParaRPr lang="es-CO"/>
        </a:p>
      </dgm:t>
    </dgm:pt>
    <dgm:pt modelId="{8014D69C-3B91-4DA5-856C-2F1A164F5EBB}" type="sibTrans" cxnId="{19B8E94E-9F46-478E-89FF-BE44EFEB7493}">
      <dgm:prSet/>
      <dgm:spPr/>
      <dgm:t>
        <a:bodyPr/>
        <a:lstStyle/>
        <a:p>
          <a:endParaRPr lang="es-CO"/>
        </a:p>
      </dgm:t>
    </dgm:pt>
    <dgm:pt modelId="{B598F0D6-5807-42C0-9FDF-08649A93110D}" type="pres">
      <dgm:prSet presAssocID="{B714FF51-5041-464A-BDDC-6816DE038EC9}" presName="diagram" presStyleCnt="0">
        <dgm:presLayoutVars>
          <dgm:dir/>
          <dgm:resizeHandles val="exact"/>
        </dgm:presLayoutVars>
      </dgm:prSet>
      <dgm:spPr/>
    </dgm:pt>
    <dgm:pt modelId="{FA02DC30-6CD5-4CEE-AFEC-BFCC837594DC}" type="pres">
      <dgm:prSet presAssocID="{9EFE4AEC-A2DC-4B9E-81A5-CFD6755654F2}" presName="node" presStyleLbl="node1" presStyleIdx="0" presStyleCnt="6" custScaleX="113743" custScaleY="110306">
        <dgm:presLayoutVars>
          <dgm:bulletEnabled val="1"/>
        </dgm:presLayoutVars>
      </dgm:prSet>
      <dgm:spPr/>
    </dgm:pt>
    <dgm:pt modelId="{32B4E5FB-1BD8-47AF-86B2-A0C09B1C1298}" type="pres">
      <dgm:prSet presAssocID="{D9C13C13-3157-45DD-86AF-781BC54FFA5C}" presName="sibTrans" presStyleCnt="0"/>
      <dgm:spPr/>
    </dgm:pt>
    <dgm:pt modelId="{9A17991B-EB93-4811-B231-73BFA7655122}" type="pres">
      <dgm:prSet presAssocID="{4C7E85E6-A7BD-49B7-AAFA-DA6017377DF7}" presName="node" presStyleLbl="node1" presStyleIdx="1" presStyleCnt="6" custScaleX="110000" custScaleY="110000" custLinFactNeighborX="-2648" custLinFactNeighborY="1457">
        <dgm:presLayoutVars>
          <dgm:bulletEnabled val="1"/>
        </dgm:presLayoutVars>
      </dgm:prSet>
      <dgm:spPr/>
    </dgm:pt>
    <dgm:pt modelId="{512FA7E3-E971-4908-A0B0-B4951CE51253}" type="pres">
      <dgm:prSet presAssocID="{E0DAAB9F-682B-4096-A1E9-94CA00B69CC9}" presName="sibTrans" presStyleCnt="0"/>
      <dgm:spPr/>
    </dgm:pt>
    <dgm:pt modelId="{4FCA64D4-C6A3-4123-9D80-BCFA5BF441AB}" type="pres">
      <dgm:prSet presAssocID="{43803190-60CD-457D-BBAE-A83B88DE77DE}" presName="node" presStyleLbl="node1" presStyleIdx="2" presStyleCnt="6" custScaleX="110000" custScaleY="110000">
        <dgm:presLayoutVars>
          <dgm:bulletEnabled val="1"/>
        </dgm:presLayoutVars>
      </dgm:prSet>
      <dgm:spPr/>
    </dgm:pt>
    <dgm:pt modelId="{E8875692-4369-4E6D-AF85-F34AF1314302}" type="pres">
      <dgm:prSet presAssocID="{292FC191-7712-46A5-8819-44FA832D336E}" presName="sibTrans" presStyleCnt="0"/>
      <dgm:spPr/>
    </dgm:pt>
    <dgm:pt modelId="{99BC1E4F-B153-402B-A7FE-8A6C6CB82CF8}" type="pres">
      <dgm:prSet presAssocID="{B089A7A4-6E50-48D3-ABA9-A6A1C9F61C0B}" presName="node" presStyleLbl="node1" presStyleIdx="3" presStyleCnt="6" custScaleX="110000" custScaleY="110000" custLinFactNeighborX="-1226" custLinFactNeighborY="-2560">
        <dgm:presLayoutVars>
          <dgm:bulletEnabled val="1"/>
        </dgm:presLayoutVars>
      </dgm:prSet>
      <dgm:spPr/>
    </dgm:pt>
    <dgm:pt modelId="{AAFA287C-D7E7-46FE-8B50-EA622B14A8CB}" type="pres">
      <dgm:prSet presAssocID="{839E8F53-F519-4401-9CE9-E40A5E910136}" presName="sibTrans" presStyleCnt="0"/>
      <dgm:spPr/>
    </dgm:pt>
    <dgm:pt modelId="{75038163-FDBD-4C91-AE9B-55DAC83FD80B}" type="pres">
      <dgm:prSet presAssocID="{E8EBB4CF-DABC-47B9-BDC1-B1F973CAB901}" presName="node" presStyleLbl="node1" presStyleIdx="4" presStyleCnt="6" custScaleX="112241" custScaleY="109993">
        <dgm:presLayoutVars>
          <dgm:bulletEnabled val="1"/>
        </dgm:presLayoutVars>
      </dgm:prSet>
      <dgm:spPr/>
    </dgm:pt>
    <dgm:pt modelId="{3D89F19F-2B2C-4841-97E0-AA93B4E91A22}" type="pres">
      <dgm:prSet presAssocID="{56D4F186-0AB5-4217-815E-8D87F760B820}" presName="sibTrans" presStyleCnt="0"/>
      <dgm:spPr/>
    </dgm:pt>
    <dgm:pt modelId="{B32FA0FE-D24A-494F-B1AB-D6CDFEE442F8}" type="pres">
      <dgm:prSet presAssocID="{3595D201-D114-4783-9486-1524698ED1E7}" presName="node" presStyleLbl="node1" presStyleIdx="5" presStyleCnt="6">
        <dgm:presLayoutVars>
          <dgm:bulletEnabled val="1"/>
        </dgm:presLayoutVars>
      </dgm:prSet>
      <dgm:spPr/>
    </dgm:pt>
  </dgm:ptLst>
  <dgm:cxnLst>
    <dgm:cxn modelId="{8C2A3500-8225-485B-871E-079BCA6E9C82}" srcId="{B714FF51-5041-464A-BDDC-6816DE038EC9}" destId="{E8EBB4CF-DABC-47B9-BDC1-B1F973CAB901}" srcOrd="4" destOrd="0" parTransId="{2CAA51BF-5EE7-40A3-A8AD-AE05EA1A97FB}" sibTransId="{56D4F186-0AB5-4217-815E-8D87F760B820}"/>
    <dgm:cxn modelId="{59212618-A43E-4FC0-9D3C-A05C9B3E4E87}" type="presOf" srcId="{43803190-60CD-457D-BBAE-A83B88DE77DE}" destId="{4FCA64D4-C6A3-4123-9D80-BCFA5BF441AB}" srcOrd="0" destOrd="0" presId="urn:microsoft.com/office/officeart/2005/8/layout/default"/>
    <dgm:cxn modelId="{D1841D4C-1409-48ED-8440-43BE4296A625}" type="presOf" srcId="{4C7E85E6-A7BD-49B7-AAFA-DA6017377DF7}" destId="{9A17991B-EB93-4811-B231-73BFA7655122}" srcOrd="0" destOrd="0" presId="urn:microsoft.com/office/officeart/2005/8/layout/default"/>
    <dgm:cxn modelId="{19B8E94E-9F46-478E-89FF-BE44EFEB7493}" srcId="{B714FF51-5041-464A-BDDC-6816DE038EC9}" destId="{3595D201-D114-4783-9486-1524698ED1E7}" srcOrd="5" destOrd="0" parTransId="{AF3272C6-A746-4A9E-B7CE-0457AAFBFE3A}" sibTransId="{8014D69C-3B91-4DA5-856C-2F1A164F5EBB}"/>
    <dgm:cxn modelId="{C908C65A-9B5C-4383-B205-0FCC1D997C36}" srcId="{B714FF51-5041-464A-BDDC-6816DE038EC9}" destId="{4C7E85E6-A7BD-49B7-AAFA-DA6017377DF7}" srcOrd="1" destOrd="0" parTransId="{60112E83-1D5F-40A4-AA0B-DB50F6C9361B}" sibTransId="{E0DAAB9F-682B-4096-A1E9-94CA00B69CC9}"/>
    <dgm:cxn modelId="{435BE888-F75F-4F44-B250-A39B9AB56FCD}" type="presOf" srcId="{9EFE4AEC-A2DC-4B9E-81A5-CFD6755654F2}" destId="{FA02DC30-6CD5-4CEE-AFEC-BFCC837594DC}" srcOrd="0" destOrd="0" presId="urn:microsoft.com/office/officeart/2005/8/layout/default"/>
    <dgm:cxn modelId="{74D1C1A1-0A7E-48B4-BA69-089F398DE52B}" type="presOf" srcId="{E8EBB4CF-DABC-47B9-BDC1-B1F973CAB901}" destId="{75038163-FDBD-4C91-AE9B-55DAC83FD80B}" srcOrd="0" destOrd="0" presId="urn:microsoft.com/office/officeart/2005/8/layout/default"/>
    <dgm:cxn modelId="{3A402DAC-E1ED-49DD-9116-A3279744542D}" type="presOf" srcId="{B089A7A4-6E50-48D3-ABA9-A6A1C9F61C0B}" destId="{99BC1E4F-B153-402B-A7FE-8A6C6CB82CF8}" srcOrd="0" destOrd="0" presId="urn:microsoft.com/office/officeart/2005/8/layout/default"/>
    <dgm:cxn modelId="{E99DD0B4-8E98-4E55-829C-E28059814144}" srcId="{B714FF51-5041-464A-BDDC-6816DE038EC9}" destId="{B089A7A4-6E50-48D3-ABA9-A6A1C9F61C0B}" srcOrd="3" destOrd="0" parTransId="{DFF52F4D-334D-46CB-956F-AAB77FD4486D}" sibTransId="{839E8F53-F519-4401-9CE9-E40A5E910136}"/>
    <dgm:cxn modelId="{2CF5B9BA-925E-41FC-B5B4-F9CD1385C07C}" type="presOf" srcId="{B714FF51-5041-464A-BDDC-6816DE038EC9}" destId="{B598F0D6-5807-42C0-9FDF-08649A93110D}" srcOrd="0" destOrd="0" presId="urn:microsoft.com/office/officeart/2005/8/layout/default"/>
    <dgm:cxn modelId="{AD3324C7-A0F2-413A-9870-82273EE5E9CD}" srcId="{B714FF51-5041-464A-BDDC-6816DE038EC9}" destId="{9EFE4AEC-A2DC-4B9E-81A5-CFD6755654F2}" srcOrd="0" destOrd="0" parTransId="{5C175B45-1C1D-477D-9B11-2CA966E4556E}" sibTransId="{D9C13C13-3157-45DD-86AF-781BC54FFA5C}"/>
    <dgm:cxn modelId="{36175EF6-3EA1-4FDD-81E4-D31F402724DE}" srcId="{B714FF51-5041-464A-BDDC-6816DE038EC9}" destId="{43803190-60CD-457D-BBAE-A83B88DE77DE}" srcOrd="2" destOrd="0" parTransId="{858455FB-2B2A-4BDA-B6C2-400E48D9054D}" sibTransId="{292FC191-7712-46A5-8819-44FA832D336E}"/>
    <dgm:cxn modelId="{5C071FFB-75D7-4E8A-AEF7-5F8BC88DB1B9}" type="presOf" srcId="{3595D201-D114-4783-9486-1524698ED1E7}" destId="{B32FA0FE-D24A-494F-B1AB-D6CDFEE442F8}" srcOrd="0" destOrd="0" presId="urn:microsoft.com/office/officeart/2005/8/layout/default"/>
    <dgm:cxn modelId="{DF134725-C13D-40AC-82CB-00F1770BDC02}" type="presParOf" srcId="{B598F0D6-5807-42C0-9FDF-08649A93110D}" destId="{FA02DC30-6CD5-4CEE-AFEC-BFCC837594DC}" srcOrd="0" destOrd="0" presId="urn:microsoft.com/office/officeart/2005/8/layout/default"/>
    <dgm:cxn modelId="{B3E434F3-8948-4A0C-B2B7-79C0FCCE8644}" type="presParOf" srcId="{B598F0D6-5807-42C0-9FDF-08649A93110D}" destId="{32B4E5FB-1BD8-47AF-86B2-A0C09B1C1298}" srcOrd="1" destOrd="0" presId="urn:microsoft.com/office/officeart/2005/8/layout/default"/>
    <dgm:cxn modelId="{51AFD40A-7242-4DB7-8FAF-B7BA4A69A695}" type="presParOf" srcId="{B598F0D6-5807-42C0-9FDF-08649A93110D}" destId="{9A17991B-EB93-4811-B231-73BFA7655122}" srcOrd="2" destOrd="0" presId="urn:microsoft.com/office/officeart/2005/8/layout/default"/>
    <dgm:cxn modelId="{A4E4219A-B830-498F-AD29-69B1060099D8}" type="presParOf" srcId="{B598F0D6-5807-42C0-9FDF-08649A93110D}" destId="{512FA7E3-E971-4908-A0B0-B4951CE51253}" srcOrd="3" destOrd="0" presId="urn:microsoft.com/office/officeart/2005/8/layout/default"/>
    <dgm:cxn modelId="{63FE4335-CAE7-4E3B-BD5B-BFB6FE885FA9}" type="presParOf" srcId="{B598F0D6-5807-42C0-9FDF-08649A93110D}" destId="{4FCA64D4-C6A3-4123-9D80-BCFA5BF441AB}" srcOrd="4" destOrd="0" presId="urn:microsoft.com/office/officeart/2005/8/layout/default"/>
    <dgm:cxn modelId="{EACE9FE7-7260-4F18-9B49-632DF411E58D}" type="presParOf" srcId="{B598F0D6-5807-42C0-9FDF-08649A93110D}" destId="{E8875692-4369-4E6D-AF85-F34AF1314302}" srcOrd="5" destOrd="0" presId="urn:microsoft.com/office/officeart/2005/8/layout/default"/>
    <dgm:cxn modelId="{7FF5EE31-83CD-4593-B02F-26D1D9259C99}" type="presParOf" srcId="{B598F0D6-5807-42C0-9FDF-08649A93110D}" destId="{99BC1E4F-B153-402B-A7FE-8A6C6CB82CF8}" srcOrd="6" destOrd="0" presId="urn:microsoft.com/office/officeart/2005/8/layout/default"/>
    <dgm:cxn modelId="{59F30DE7-38A1-4CBE-A72C-72F64985F241}" type="presParOf" srcId="{B598F0D6-5807-42C0-9FDF-08649A93110D}" destId="{AAFA287C-D7E7-46FE-8B50-EA622B14A8CB}" srcOrd="7" destOrd="0" presId="urn:microsoft.com/office/officeart/2005/8/layout/default"/>
    <dgm:cxn modelId="{6B306E97-169D-4272-A339-070522BBE872}" type="presParOf" srcId="{B598F0D6-5807-42C0-9FDF-08649A93110D}" destId="{75038163-FDBD-4C91-AE9B-55DAC83FD80B}" srcOrd="8" destOrd="0" presId="urn:microsoft.com/office/officeart/2005/8/layout/default"/>
    <dgm:cxn modelId="{63F3BFF7-FCC6-4670-A490-867F48A83057}" type="presParOf" srcId="{B598F0D6-5807-42C0-9FDF-08649A93110D}" destId="{3D89F19F-2B2C-4841-97E0-AA93B4E91A22}" srcOrd="9" destOrd="0" presId="urn:microsoft.com/office/officeart/2005/8/layout/default"/>
    <dgm:cxn modelId="{F3A38F92-A47A-454C-BFC4-111C647793C1}" type="presParOf" srcId="{B598F0D6-5807-42C0-9FDF-08649A93110D}" destId="{B32FA0FE-D24A-494F-B1AB-D6CDFEE442F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3C0B20-99C4-4122-B49A-AC7917FEAFE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CO"/>
        </a:p>
      </dgm:t>
    </dgm:pt>
    <dgm:pt modelId="{DEB80839-FC6C-497C-865C-C5EFDE62FCDC}">
      <dgm:prSet phldrT="[Texto]" custT="1"/>
      <dgm:spPr/>
      <dgm:t>
        <a:bodyPr/>
        <a:lstStyle/>
        <a:p>
          <a:pPr algn="l"/>
          <a:r>
            <a:rPr lang="es-CO" sz="2800" b="1" dirty="0"/>
            <a:t>Asunto:</a:t>
          </a:r>
          <a:r>
            <a:rPr lang="es-CO" sz="2800" dirty="0"/>
            <a:t> Inscripción y nombramiento de tutor(a)</a:t>
          </a:r>
        </a:p>
      </dgm:t>
    </dgm:pt>
    <dgm:pt modelId="{4337D1D0-CB87-4037-9C91-41CF21D52D92}" type="parTrans" cxnId="{55475BEC-6571-45C3-958B-5E1A4D2EAA22}">
      <dgm:prSet/>
      <dgm:spPr/>
      <dgm:t>
        <a:bodyPr/>
        <a:lstStyle/>
        <a:p>
          <a:endParaRPr lang="es-CO" sz="1600"/>
        </a:p>
      </dgm:t>
    </dgm:pt>
    <dgm:pt modelId="{053D3A6C-7C37-4628-9DA2-DAE31488F0A6}" type="sibTrans" cxnId="{55475BEC-6571-45C3-958B-5E1A4D2EAA22}">
      <dgm:prSet/>
      <dgm:spPr/>
      <dgm:t>
        <a:bodyPr/>
        <a:lstStyle/>
        <a:p>
          <a:endParaRPr lang="es-CO" sz="1600"/>
        </a:p>
      </dgm:t>
    </dgm:pt>
    <dgm:pt modelId="{675A0145-6F14-451F-844F-3203E3AA0A18}">
      <dgm:prSet phldrT="[Texto]" custT="1"/>
      <dgm:spPr/>
      <dgm:t>
        <a:bodyPr/>
        <a:lstStyle/>
        <a:p>
          <a:r>
            <a:rPr lang="es-CO" sz="2800" b="1" dirty="0"/>
            <a:t>Asunto: </a:t>
          </a:r>
          <a:r>
            <a:rPr lang="es-CO" sz="2800" dirty="0"/>
            <a:t>Solicitud de Evaluación</a:t>
          </a:r>
        </a:p>
      </dgm:t>
    </dgm:pt>
    <dgm:pt modelId="{EB85BE87-05F1-4BB7-89E7-BD035E5D2E6E}" type="parTrans" cxnId="{9DBBA92F-009D-461F-A65C-4C6D3128BD0D}">
      <dgm:prSet/>
      <dgm:spPr/>
      <dgm:t>
        <a:bodyPr/>
        <a:lstStyle/>
        <a:p>
          <a:endParaRPr lang="es-CO" sz="1600"/>
        </a:p>
      </dgm:t>
    </dgm:pt>
    <dgm:pt modelId="{0EF25019-ADC6-44B0-84C6-DA8E40E26EB2}" type="sibTrans" cxnId="{9DBBA92F-009D-461F-A65C-4C6D3128BD0D}">
      <dgm:prSet/>
      <dgm:spPr/>
      <dgm:t>
        <a:bodyPr/>
        <a:lstStyle/>
        <a:p>
          <a:endParaRPr lang="es-CO" sz="1600"/>
        </a:p>
      </dgm:t>
    </dgm:pt>
    <dgm:pt modelId="{657DA400-E5B1-4767-92B0-A1B56CDE2120}">
      <dgm:prSet phldrT="[Texto]" custT="1"/>
      <dgm:spPr/>
      <dgm:t>
        <a:bodyPr/>
        <a:lstStyle/>
        <a:p>
          <a:pPr algn="just">
            <a:buNone/>
          </a:pPr>
          <a:r>
            <a:rPr lang="es-CO" sz="2800" b="1" dirty="0"/>
            <a:t>Texto del correo</a:t>
          </a:r>
          <a:r>
            <a:rPr lang="es-CO" sz="2400" b="1" dirty="0"/>
            <a:t>: </a:t>
          </a:r>
          <a:r>
            <a:rPr lang="es-CO" sz="2400" dirty="0"/>
            <a:t>Nombres y apellidos, cédula, correo electrónico, nombre del trabajo.</a:t>
          </a:r>
        </a:p>
      </dgm:t>
    </dgm:pt>
    <dgm:pt modelId="{CAEDE43D-8099-4AAF-92CE-CBC36B04C2DA}" type="parTrans" cxnId="{A44C9B98-EB0E-4313-94BD-C0627E7EDBEA}">
      <dgm:prSet/>
      <dgm:spPr/>
      <dgm:t>
        <a:bodyPr/>
        <a:lstStyle/>
        <a:p>
          <a:endParaRPr lang="es-CO" sz="1600"/>
        </a:p>
      </dgm:t>
    </dgm:pt>
    <dgm:pt modelId="{6EFEEB25-FAB0-4B8B-81BA-92FDB7E51D57}" type="sibTrans" cxnId="{A44C9B98-EB0E-4313-94BD-C0627E7EDBEA}">
      <dgm:prSet/>
      <dgm:spPr/>
      <dgm:t>
        <a:bodyPr/>
        <a:lstStyle/>
        <a:p>
          <a:endParaRPr lang="es-CO" sz="1600"/>
        </a:p>
      </dgm:t>
    </dgm:pt>
    <dgm:pt modelId="{6F5D6E7B-1FF3-4F9D-995F-A0BE4604F390}">
      <dgm:prSet phldrT="[Texto]" custT="1"/>
      <dgm:spPr/>
      <dgm:t>
        <a:bodyPr/>
        <a:lstStyle/>
        <a:p>
          <a:pPr>
            <a:buNone/>
          </a:pPr>
          <a:r>
            <a:rPr lang="es-CO" sz="2800" b="1" dirty="0"/>
            <a:t>Texto del correo: </a:t>
          </a:r>
          <a:r>
            <a:rPr lang="es-CO" sz="2400" dirty="0"/>
            <a:t>Nombres y apellidos, cédula, correo electrónico, nombre del trabajo,  nombre del profe que apoyó el proyecto, observaciones (historial) o sugerencias de tutor.</a:t>
          </a:r>
          <a:endParaRPr lang="es-CO" sz="3200" dirty="0"/>
        </a:p>
      </dgm:t>
    </dgm:pt>
    <dgm:pt modelId="{5B5F6863-A35D-42FC-A195-6CCFCC6BF17C}" type="parTrans" cxnId="{F66981A6-001E-46DE-8363-EAE9A0CE0206}">
      <dgm:prSet/>
      <dgm:spPr/>
      <dgm:t>
        <a:bodyPr/>
        <a:lstStyle/>
        <a:p>
          <a:endParaRPr lang="es-CO"/>
        </a:p>
      </dgm:t>
    </dgm:pt>
    <dgm:pt modelId="{D20A54DD-DA63-4E4E-84BC-E6DC5512A1F5}" type="sibTrans" cxnId="{F66981A6-001E-46DE-8363-EAE9A0CE0206}">
      <dgm:prSet/>
      <dgm:spPr/>
      <dgm:t>
        <a:bodyPr/>
        <a:lstStyle/>
        <a:p>
          <a:endParaRPr lang="es-CO"/>
        </a:p>
      </dgm:t>
    </dgm:pt>
    <dgm:pt modelId="{281967AF-DAD1-4839-8FDE-3A22E23B3275}">
      <dgm:prSet phldrT="[Texto]" custT="1"/>
      <dgm:spPr/>
      <dgm:t>
        <a:bodyPr/>
        <a:lstStyle/>
        <a:p>
          <a:pPr>
            <a:buNone/>
          </a:pPr>
          <a:r>
            <a:rPr lang="es-CO" sz="2800" b="1" dirty="0"/>
            <a:t>Anexos: </a:t>
          </a:r>
          <a:r>
            <a:rPr lang="es-CO" sz="2400" b="0" dirty="0"/>
            <a:t>Proyecto en Word, otros anexos según modalidad</a:t>
          </a:r>
          <a:endParaRPr lang="es-CO" sz="2800" b="0" dirty="0"/>
        </a:p>
      </dgm:t>
    </dgm:pt>
    <dgm:pt modelId="{4098F44E-5E2C-4802-846A-F4CE7E602239}" type="parTrans" cxnId="{14C7C829-F45B-41DA-823B-275A146ECF95}">
      <dgm:prSet/>
      <dgm:spPr/>
      <dgm:t>
        <a:bodyPr/>
        <a:lstStyle/>
        <a:p>
          <a:endParaRPr lang="es-CO"/>
        </a:p>
      </dgm:t>
    </dgm:pt>
    <dgm:pt modelId="{255710C3-2A01-4EBD-9F74-1F5AEB294D88}" type="sibTrans" cxnId="{14C7C829-F45B-41DA-823B-275A146ECF95}">
      <dgm:prSet/>
      <dgm:spPr/>
      <dgm:t>
        <a:bodyPr/>
        <a:lstStyle/>
        <a:p>
          <a:endParaRPr lang="es-CO"/>
        </a:p>
      </dgm:t>
    </dgm:pt>
    <dgm:pt modelId="{9420314B-FDE3-47D6-9830-64B2F371D4C5}">
      <dgm:prSet phldrT="[Texto]" custT="1"/>
      <dgm:spPr/>
      <dgm:t>
        <a:bodyPr/>
        <a:lstStyle/>
        <a:p>
          <a:pPr algn="l">
            <a:buNone/>
          </a:pPr>
          <a:r>
            <a:rPr lang="es-CO" sz="2800" b="1" dirty="0"/>
            <a:t>Anexos: </a:t>
          </a:r>
          <a:r>
            <a:rPr lang="es-CO" sz="2400" b="0" i="0" dirty="0"/>
            <a:t>Artículo o Monografía en Word, aval del tutor(a) (si el correo es enviado directamente por el tutor no requiere diligenciar el formato de aval), otros anexos según modalidad.</a:t>
          </a:r>
          <a:endParaRPr lang="es-CO" sz="2400" i="0" dirty="0"/>
        </a:p>
      </dgm:t>
    </dgm:pt>
    <dgm:pt modelId="{C60D40A2-9A33-48E3-808C-53B3864B1A95}" type="parTrans" cxnId="{4FFF28C0-6A27-4DD4-900B-1D94EEEC297A}">
      <dgm:prSet/>
      <dgm:spPr/>
      <dgm:t>
        <a:bodyPr/>
        <a:lstStyle/>
        <a:p>
          <a:endParaRPr lang="es-CO"/>
        </a:p>
      </dgm:t>
    </dgm:pt>
    <dgm:pt modelId="{37D47EFB-78EC-4AB3-81E7-A38B75FE427B}" type="sibTrans" cxnId="{4FFF28C0-6A27-4DD4-900B-1D94EEEC297A}">
      <dgm:prSet/>
      <dgm:spPr/>
      <dgm:t>
        <a:bodyPr/>
        <a:lstStyle/>
        <a:p>
          <a:endParaRPr lang="es-CO"/>
        </a:p>
      </dgm:t>
    </dgm:pt>
    <dgm:pt modelId="{2D281503-7F3B-4B44-BC0F-CEEED39AEE14}" type="pres">
      <dgm:prSet presAssocID="{B03C0B20-99C4-4122-B49A-AC7917FEAFE9}" presName="Name0" presStyleCnt="0">
        <dgm:presLayoutVars>
          <dgm:dir/>
          <dgm:animLvl val="lvl"/>
          <dgm:resizeHandles val="exact"/>
        </dgm:presLayoutVars>
      </dgm:prSet>
      <dgm:spPr/>
    </dgm:pt>
    <dgm:pt modelId="{6872ACF5-8232-4573-AB9F-928A4972F190}" type="pres">
      <dgm:prSet presAssocID="{DEB80839-FC6C-497C-865C-C5EFDE62FCDC}" presName="composite" presStyleCnt="0"/>
      <dgm:spPr/>
    </dgm:pt>
    <dgm:pt modelId="{7DA4AC18-17AF-4A37-A9CA-2FA75D1EF89E}" type="pres">
      <dgm:prSet presAssocID="{DEB80839-FC6C-497C-865C-C5EFDE62FCDC}" presName="parTx" presStyleLbl="alignNode1" presStyleIdx="0" presStyleCnt="2" custLinFactNeighborX="369" custLinFactNeighborY="5845">
        <dgm:presLayoutVars>
          <dgm:chMax val="0"/>
          <dgm:chPref val="0"/>
          <dgm:bulletEnabled val="1"/>
        </dgm:presLayoutVars>
      </dgm:prSet>
      <dgm:spPr/>
    </dgm:pt>
    <dgm:pt modelId="{440AA91E-843C-48C4-B9E9-636CA071CB83}" type="pres">
      <dgm:prSet presAssocID="{DEB80839-FC6C-497C-865C-C5EFDE62FCDC}" presName="desTx" presStyleLbl="alignAccFollowNode1" presStyleIdx="0" presStyleCnt="2">
        <dgm:presLayoutVars>
          <dgm:bulletEnabled val="1"/>
        </dgm:presLayoutVars>
      </dgm:prSet>
      <dgm:spPr/>
    </dgm:pt>
    <dgm:pt modelId="{FC4A9B00-D985-47AC-B693-678B11B315A9}" type="pres">
      <dgm:prSet presAssocID="{053D3A6C-7C37-4628-9DA2-DAE31488F0A6}" presName="space" presStyleCnt="0"/>
      <dgm:spPr/>
    </dgm:pt>
    <dgm:pt modelId="{13F13D82-A7EE-4D60-8686-94FA97000B74}" type="pres">
      <dgm:prSet presAssocID="{675A0145-6F14-451F-844F-3203E3AA0A18}" presName="composite" presStyleCnt="0"/>
      <dgm:spPr/>
    </dgm:pt>
    <dgm:pt modelId="{67A7DD9F-C1B6-4548-9552-2A9FB258184E}" type="pres">
      <dgm:prSet presAssocID="{675A0145-6F14-451F-844F-3203E3AA0A18}" presName="parTx" presStyleLbl="alignNode1" presStyleIdx="1" presStyleCnt="2">
        <dgm:presLayoutVars>
          <dgm:chMax val="0"/>
          <dgm:chPref val="0"/>
          <dgm:bulletEnabled val="1"/>
        </dgm:presLayoutVars>
      </dgm:prSet>
      <dgm:spPr/>
    </dgm:pt>
    <dgm:pt modelId="{C9D93874-D285-49B0-B1C9-730B8E5D6171}" type="pres">
      <dgm:prSet presAssocID="{675A0145-6F14-451F-844F-3203E3AA0A18}" presName="desTx" presStyleLbl="alignAccFollowNode1" presStyleIdx="1" presStyleCnt="2">
        <dgm:presLayoutVars>
          <dgm:bulletEnabled val="1"/>
        </dgm:presLayoutVars>
      </dgm:prSet>
      <dgm:spPr/>
    </dgm:pt>
  </dgm:ptLst>
  <dgm:cxnLst>
    <dgm:cxn modelId="{CF7F9729-53DE-4D47-BF79-7C994708B2C8}" type="presOf" srcId="{DEB80839-FC6C-497C-865C-C5EFDE62FCDC}" destId="{7DA4AC18-17AF-4A37-A9CA-2FA75D1EF89E}" srcOrd="0" destOrd="0" presId="urn:microsoft.com/office/officeart/2005/8/layout/hList1"/>
    <dgm:cxn modelId="{14C7C829-F45B-41DA-823B-275A146ECF95}" srcId="{DEB80839-FC6C-497C-865C-C5EFDE62FCDC}" destId="{281967AF-DAD1-4839-8FDE-3A22E23B3275}" srcOrd="1" destOrd="0" parTransId="{4098F44E-5E2C-4802-846A-F4CE7E602239}" sibTransId="{255710C3-2A01-4EBD-9F74-1F5AEB294D88}"/>
    <dgm:cxn modelId="{9DBBA92F-009D-461F-A65C-4C6D3128BD0D}" srcId="{B03C0B20-99C4-4122-B49A-AC7917FEAFE9}" destId="{675A0145-6F14-451F-844F-3203E3AA0A18}" srcOrd="1" destOrd="0" parTransId="{EB85BE87-05F1-4BB7-89E7-BD035E5D2E6E}" sibTransId="{0EF25019-ADC6-44B0-84C6-DA8E40E26EB2}"/>
    <dgm:cxn modelId="{EF44CD50-7EE7-4FAD-BF1C-6EE04E7E5232}" type="presOf" srcId="{281967AF-DAD1-4839-8FDE-3A22E23B3275}" destId="{440AA91E-843C-48C4-B9E9-636CA071CB83}" srcOrd="0" destOrd="1" presId="urn:microsoft.com/office/officeart/2005/8/layout/hList1"/>
    <dgm:cxn modelId="{2B022085-8064-4683-9EAC-0E913FF9A42F}" type="presOf" srcId="{9420314B-FDE3-47D6-9830-64B2F371D4C5}" destId="{C9D93874-D285-49B0-B1C9-730B8E5D6171}" srcOrd="0" destOrd="1" presId="urn:microsoft.com/office/officeart/2005/8/layout/hList1"/>
    <dgm:cxn modelId="{A44C9B98-EB0E-4313-94BD-C0627E7EDBEA}" srcId="{675A0145-6F14-451F-844F-3203E3AA0A18}" destId="{657DA400-E5B1-4767-92B0-A1B56CDE2120}" srcOrd="0" destOrd="0" parTransId="{CAEDE43D-8099-4AAF-92CE-CBC36B04C2DA}" sibTransId="{6EFEEB25-FAB0-4B8B-81BA-92FDB7E51D57}"/>
    <dgm:cxn modelId="{F66981A6-001E-46DE-8363-EAE9A0CE0206}" srcId="{DEB80839-FC6C-497C-865C-C5EFDE62FCDC}" destId="{6F5D6E7B-1FF3-4F9D-995F-A0BE4604F390}" srcOrd="0" destOrd="0" parTransId="{5B5F6863-A35D-42FC-A195-6CCFCC6BF17C}" sibTransId="{D20A54DD-DA63-4E4E-84BC-E6DC5512A1F5}"/>
    <dgm:cxn modelId="{5CDF60A7-5340-47A0-A8A8-D220ACD437F1}" type="presOf" srcId="{675A0145-6F14-451F-844F-3203E3AA0A18}" destId="{67A7DD9F-C1B6-4548-9552-2A9FB258184E}" srcOrd="0" destOrd="0" presId="urn:microsoft.com/office/officeart/2005/8/layout/hList1"/>
    <dgm:cxn modelId="{4FFF28C0-6A27-4DD4-900B-1D94EEEC297A}" srcId="{675A0145-6F14-451F-844F-3203E3AA0A18}" destId="{9420314B-FDE3-47D6-9830-64B2F371D4C5}" srcOrd="1" destOrd="0" parTransId="{C60D40A2-9A33-48E3-808C-53B3864B1A95}" sibTransId="{37D47EFB-78EC-4AB3-81E7-A38B75FE427B}"/>
    <dgm:cxn modelId="{97B25BC1-F5A0-49C9-B457-6108C64BC877}" type="presOf" srcId="{6F5D6E7B-1FF3-4F9D-995F-A0BE4604F390}" destId="{440AA91E-843C-48C4-B9E9-636CA071CB83}" srcOrd="0" destOrd="0" presId="urn:microsoft.com/office/officeart/2005/8/layout/hList1"/>
    <dgm:cxn modelId="{315293E6-75AE-4C1A-9BCC-056421DD66CE}" type="presOf" srcId="{B03C0B20-99C4-4122-B49A-AC7917FEAFE9}" destId="{2D281503-7F3B-4B44-BC0F-CEEED39AEE14}" srcOrd="0" destOrd="0" presId="urn:microsoft.com/office/officeart/2005/8/layout/hList1"/>
    <dgm:cxn modelId="{55475BEC-6571-45C3-958B-5E1A4D2EAA22}" srcId="{B03C0B20-99C4-4122-B49A-AC7917FEAFE9}" destId="{DEB80839-FC6C-497C-865C-C5EFDE62FCDC}" srcOrd="0" destOrd="0" parTransId="{4337D1D0-CB87-4037-9C91-41CF21D52D92}" sibTransId="{053D3A6C-7C37-4628-9DA2-DAE31488F0A6}"/>
    <dgm:cxn modelId="{5CE0CCF3-3050-4196-8D45-55629CB4DA62}" type="presOf" srcId="{657DA400-E5B1-4767-92B0-A1B56CDE2120}" destId="{C9D93874-D285-49B0-B1C9-730B8E5D6171}" srcOrd="0" destOrd="0" presId="urn:microsoft.com/office/officeart/2005/8/layout/hList1"/>
    <dgm:cxn modelId="{3E335B04-0459-496A-BA3F-A6C7107226C4}" type="presParOf" srcId="{2D281503-7F3B-4B44-BC0F-CEEED39AEE14}" destId="{6872ACF5-8232-4573-AB9F-928A4972F190}" srcOrd="0" destOrd="0" presId="urn:microsoft.com/office/officeart/2005/8/layout/hList1"/>
    <dgm:cxn modelId="{F0ED2911-F638-4795-91BA-6F0EECE7037D}" type="presParOf" srcId="{6872ACF5-8232-4573-AB9F-928A4972F190}" destId="{7DA4AC18-17AF-4A37-A9CA-2FA75D1EF89E}" srcOrd="0" destOrd="0" presId="urn:microsoft.com/office/officeart/2005/8/layout/hList1"/>
    <dgm:cxn modelId="{63F96421-AF6B-4D86-86FC-ED66E93F32C7}" type="presParOf" srcId="{6872ACF5-8232-4573-AB9F-928A4972F190}" destId="{440AA91E-843C-48C4-B9E9-636CA071CB83}" srcOrd="1" destOrd="0" presId="urn:microsoft.com/office/officeart/2005/8/layout/hList1"/>
    <dgm:cxn modelId="{3B6F16D9-80A2-4DAE-B1CF-76C5FE48BE1E}" type="presParOf" srcId="{2D281503-7F3B-4B44-BC0F-CEEED39AEE14}" destId="{FC4A9B00-D985-47AC-B693-678B11B315A9}" srcOrd="1" destOrd="0" presId="urn:microsoft.com/office/officeart/2005/8/layout/hList1"/>
    <dgm:cxn modelId="{C408A3F7-CDB2-4948-AFA1-7A89C7F6FF46}" type="presParOf" srcId="{2D281503-7F3B-4B44-BC0F-CEEED39AEE14}" destId="{13F13D82-A7EE-4D60-8686-94FA97000B74}" srcOrd="2" destOrd="0" presId="urn:microsoft.com/office/officeart/2005/8/layout/hList1"/>
    <dgm:cxn modelId="{F9ACCCBB-E34F-47DB-8ED3-ECB76DC2BC1D}" type="presParOf" srcId="{13F13D82-A7EE-4D60-8686-94FA97000B74}" destId="{67A7DD9F-C1B6-4548-9552-2A9FB258184E}" srcOrd="0" destOrd="0" presId="urn:microsoft.com/office/officeart/2005/8/layout/hList1"/>
    <dgm:cxn modelId="{C77199FE-1EEB-4119-A973-502E3A2A4BE9}" type="presParOf" srcId="{13F13D82-A7EE-4D60-8686-94FA97000B74}" destId="{C9D93874-D285-49B0-B1C9-730B8E5D61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AD3E9-8DDF-48D8-A175-D92421141BA0}">
      <dsp:nvSpPr>
        <dsp:cNvPr id="0" name=""/>
        <dsp:cNvSpPr/>
      </dsp:nvSpPr>
      <dsp:spPr>
        <a:xfrm>
          <a:off x="0" y="0"/>
          <a:ext cx="3659576" cy="53507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s-ES" sz="5900" kern="1200"/>
            <a:t>Definición</a:t>
          </a:r>
          <a:endParaRPr lang="es-ES" sz="5900" kern="1200" dirty="0"/>
        </a:p>
      </dsp:txBody>
      <dsp:txXfrm>
        <a:off x="0" y="0"/>
        <a:ext cx="3659576" cy="1605212"/>
      </dsp:txXfrm>
    </dsp:sp>
    <dsp:sp modelId="{981FAD7E-8C6D-489D-B8BD-9B0CBB18F034}">
      <dsp:nvSpPr>
        <dsp:cNvPr id="0" name=""/>
        <dsp:cNvSpPr/>
      </dsp:nvSpPr>
      <dsp:spPr>
        <a:xfrm>
          <a:off x="367365" y="1606779"/>
          <a:ext cx="2927660" cy="16133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Cuerpo: colegiado, deliberativo, capacidad e decisión</a:t>
          </a:r>
        </a:p>
      </dsp:txBody>
      <dsp:txXfrm>
        <a:off x="414617" y="1654031"/>
        <a:ext cx="2833156" cy="1518807"/>
      </dsp:txXfrm>
    </dsp:sp>
    <dsp:sp modelId="{EF63918B-AFDA-4E43-829D-F83B63498A5D}">
      <dsp:nvSpPr>
        <dsp:cNvPr id="0" name=""/>
        <dsp:cNvSpPr/>
      </dsp:nvSpPr>
      <dsp:spPr>
        <a:xfrm>
          <a:off x="367365" y="3468292"/>
          <a:ext cx="2927660" cy="16133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Integrantes: Decano, Coord. Programa, Coordinadora Área Investigación, profesores del área, líder grupo Jurídicas y Sociales</a:t>
          </a:r>
        </a:p>
      </dsp:txBody>
      <dsp:txXfrm>
        <a:off x="414617" y="3515544"/>
        <a:ext cx="2833156" cy="1518807"/>
      </dsp:txXfrm>
    </dsp:sp>
    <dsp:sp modelId="{D9C283CF-0E00-456A-AEE1-D672E28E4E7C}">
      <dsp:nvSpPr>
        <dsp:cNvPr id="0" name=""/>
        <dsp:cNvSpPr/>
      </dsp:nvSpPr>
      <dsp:spPr>
        <a:xfrm>
          <a:off x="3935451" y="0"/>
          <a:ext cx="3659576" cy="53507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s-ES" sz="5900" kern="1200"/>
            <a:t>Funciones</a:t>
          </a:r>
          <a:endParaRPr lang="es-ES" sz="5900" kern="1200" dirty="0"/>
        </a:p>
      </dsp:txBody>
      <dsp:txXfrm>
        <a:off x="3935451" y="0"/>
        <a:ext cx="3659576" cy="1605212"/>
      </dsp:txXfrm>
    </dsp:sp>
    <dsp:sp modelId="{6168372A-D6AF-4AC2-90A7-486D6539A4B8}">
      <dsp:nvSpPr>
        <dsp:cNvPr id="0" name=""/>
        <dsp:cNvSpPr/>
      </dsp:nvSpPr>
      <dsp:spPr>
        <a:xfrm>
          <a:off x="4301409" y="1606224"/>
          <a:ext cx="2927660" cy="6190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400" kern="1200" dirty="0"/>
            <a:t>Decidir criterios, inscripción de los proyectos y nombramiento de jurados</a:t>
          </a:r>
        </a:p>
      </dsp:txBody>
      <dsp:txXfrm>
        <a:off x="4319539" y="1624354"/>
        <a:ext cx="2891400" cy="582742"/>
      </dsp:txXfrm>
    </dsp:sp>
    <dsp:sp modelId="{272E2105-973C-47BF-849A-1507A441740F}">
      <dsp:nvSpPr>
        <dsp:cNvPr id="0" name=""/>
        <dsp:cNvSpPr/>
      </dsp:nvSpPr>
      <dsp:spPr>
        <a:xfrm>
          <a:off x="4301409" y="2320457"/>
          <a:ext cx="2927660" cy="6190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a:t>Establecer fechas de presentación de proyectos, trabajos finales y coloquios</a:t>
          </a:r>
          <a:endParaRPr lang="es-ES" sz="1400" kern="1200" dirty="0"/>
        </a:p>
      </dsp:txBody>
      <dsp:txXfrm>
        <a:off x="4319539" y="2338587"/>
        <a:ext cx="2891400" cy="582742"/>
      </dsp:txXfrm>
    </dsp:sp>
    <dsp:sp modelId="{E95D51D5-FACB-4DEC-922D-E2A13DBA5AED}">
      <dsp:nvSpPr>
        <dsp:cNvPr id="0" name=""/>
        <dsp:cNvSpPr/>
      </dsp:nvSpPr>
      <dsp:spPr>
        <a:xfrm>
          <a:off x="4301409" y="3034690"/>
          <a:ext cx="2927660" cy="6190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a:t>Nombrar evaluadores y certificar cumplimiento de requisitos de grado</a:t>
          </a:r>
          <a:endParaRPr lang="es-ES" sz="1400" kern="1200" dirty="0"/>
        </a:p>
      </dsp:txBody>
      <dsp:txXfrm>
        <a:off x="4319539" y="3052820"/>
        <a:ext cx="2891400" cy="582742"/>
      </dsp:txXfrm>
    </dsp:sp>
    <dsp:sp modelId="{EF702359-AF33-4633-91F2-8010E2060D0C}">
      <dsp:nvSpPr>
        <dsp:cNvPr id="0" name=""/>
        <dsp:cNvSpPr/>
      </dsp:nvSpPr>
      <dsp:spPr>
        <a:xfrm>
          <a:off x="4301409" y="3748924"/>
          <a:ext cx="2927660" cy="6190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a:t>Solicitudes de excepción a reglamento por # de integrantes</a:t>
          </a:r>
          <a:endParaRPr lang="es-ES" sz="1400" kern="1200" dirty="0"/>
        </a:p>
      </dsp:txBody>
      <dsp:txXfrm>
        <a:off x="4319539" y="3767054"/>
        <a:ext cx="2891400" cy="582742"/>
      </dsp:txXfrm>
    </dsp:sp>
    <dsp:sp modelId="{B16A2C4F-86D9-48CA-B9BB-58D0290422C5}">
      <dsp:nvSpPr>
        <dsp:cNvPr id="0" name=""/>
        <dsp:cNvSpPr/>
      </dsp:nvSpPr>
      <dsp:spPr>
        <a:xfrm>
          <a:off x="4301409" y="4463157"/>
          <a:ext cx="2927660" cy="6190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a:t>Sanciones por faltas éticas y seguimiento a asesores</a:t>
          </a:r>
          <a:endParaRPr lang="es-ES" sz="1400" kern="1200" dirty="0"/>
        </a:p>
      </dsp:txBody>
      <dsp:txXfrm>
        <a:off x="4319539" y="4481287"/>
        <a:ext cx="2891400" cy="582742"/>
      </dsp:txXfrm>
    </dsp:sp>
    <dsp:sp modelId="{99DDDC2F-71D8-49CF-BB65-D0C96840385D}">
      <dsp:nvSpPr>
        <dsp:cNvPr id="0" name=""/>
        <dsp:cNvSpPr/>
      </dsp:nvSpPr>
      <dsp:spPr>
        <a:xfrm>
          <a:off x="7869496" y="0"/>
          <a:ext cx="3659576" cy="53507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s-ES" sz="5900" kern="1200"/>
            <a:t>Reuniones</a:t>
          </a:r>
          <a:endParaRPr lang="es-ES" sz="5900" kern="1200" dirty="0"/>
        </a:p>
      </dsp:txBody>
      <dsp:txXfrm>
        <a:off x="7869496" y="0"/>
        <a:ext cx="3659576" cy="1605212"/>
      </dsp:txXfrm>
    </dsp:sp>
    <dsp:sp modelId="{E2A9316C-78F3-444B-999E-B7BC6E9552C3}">
      <dsp:nvSpPr>
        <dsp:cNvPr id="0" name=""/>
        <dsp:cNvSpPr/>
      </dsp:nvSpPr>
      <dsp:spPr>
        <a:xfrm>
          <a:off x="8235453" y="1606779"/>
          <a:ext cx="2927660" cy="16133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Ordinarias: primera semana de febrero, mayo, agosto, octubre.</a:t>
          </a:r>
        </a:p>
        <a:p>
          <a:pPr marL="0" lvl="0" indent="0" algn="ctr" defTabSz="800100">
            <a:lnSpc>
              <a:spcPct val="90000"/>
            </a:lnSpc>
            <a:spcBef>
              <a:spcPct val="0"/>
            </a:spcBef>
            <a:spcAft>
              <a:spcPct val="35000"/>
            </a:spcAft>
            <a:buNone/>
          </a:pPr>
          <a:r>
            <a:rPr lang="es-ES" sz="1800" kern="1200" dirty="0"/>
            <a:t>Extraordinarias: con 8 días de anticipación. </a:t>
          </a:r>
        </a:p>
      </dsp:txBody>
      <dsp:txXfrm>
        <a:off x="8282705" y="1654031"/>
        <a:ext cx="2833156" cy="1518807"/>
      </dsp:txXfrm>
    </dsp:sp>
    <dsp:sp modelId="{A1531549-4ECD-4BBC-8966-BEF43800EC7C}">
      <dsp:nvSpPr>
        <dsp:cNvPr id="0" name=""/>
        <dsp:cNvSpPr/>
      </dsp:nvSpPr>
      <dsp:spPr>
        <a:xfrm>
          <a:off x="8235453" y="3468292"/>
          <a:ext cx="2927660" cy="16133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Actas: se comunica 8 días después de aprobada, por correo electrónico. </a:t>
          </a:r>
        </a:p>
        <a:p>
          <a:pPr marL="0" lvl="0" indent="0" algn="ctr" defTabSz="800100">
            <a:lnSpc>
              <a:spcPct val="90000"/>
            </a:lnSpc>
            <a:spcBef>
              <a:spcPct val="0"/>
            </a:spcBef>
            <a:spcAft>
              <a:spcPct val="35000"/>
            </a:spcAft>
            <a:buNone/>
          </a:pPr>
          <a:r>
            <a:rPr lang="es-ES" sz="1800" kern="1200" dirty="0"/>
            <a:t>Recursos: 3 días, requiere sustentación académica. </a:t>
          </a:r>
        </a:p>
      </dsp:txBody>
      <dsp:txXfrm>
        <a:off x="8282705" y="3515544"/>
        <a:ext cx="2833156" cy="1518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2DC30-6CD5-4CEE-AFEC-BFCC837594DC}">
      <dsp:nvSpPr>
        <dsp:cNvPr id="0" name=""/>
        <dsp:cNvSpPr/>
      </dsp:nvSpPr>
      <dsp:spPr>
        <a:xfrm>
          <a:off x="9405" y="50499"/>
          <a:ext cx="3674526" cy="21380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s-CO" sz="2000" b="1" kern="1200" dirty="0"/>
            <a:t>Proyecto de Investigación Institucional </a:t>
          </a:r>
        </a:p>
        <a:p>
          <a:pPr marL="0" lvl="0" indent="0" algn="ctr" defTabSz="889000">
            <a:lnSpc>
              <a:spcPct val="100000"/>
            </a:lnSpc>
            <a:spcBef>
              <a:spcPct val="0"/>
            </a:spcBef>
            <a:spcAft>
              <a:spcPts val="0"/>
            </a:spcAft>
            <a:buNone/>
          </a:pPr>
          <a:r>
            <a:rPr lang="es-CO" sz="1600" kern="1200" dirty="0"/>
            <a:t>Convocatorias de Vicerrectoría de Investigaciones (mayo y octubre), </a:t>
          </a:r>
          <a:r>
            <a:rPr lang="es-CO" sz="1600" b="0" kern="1200" dirty="0"/>
            <a:t>se homologan los cursos de investigación sociojurídica y SMN Trabajo de Grado</a:t>
          </a:r>
        </a:p>
      </dsp:txBody>
      <dsp:txXfrm>
        <a:off x="9405" y="50499"/>
        <a:ext cx="3674526" cy="2138095"/>
      </dsp:txXfrm>
    </dsp:sp>
    <dsp:sp modelId="{9A17991B-EB93-4811-B231-73BFA7655122}">
      <dsp:nvSpPr>
        <dsp:cNvPr id="0" name=""/>
        <dsp:cNvSpPr/>
      </dsp:nvSpPr>
      <dsp:spPr>
        <a:xfrm>
          <a:off x="3921441" y="81706"/>
          <a:ext cx="3553606" cy="2132163"/>
        </a:xfrm>
        <a:prstGeom prst="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err="1"/>
            <a:t>Coterminal</a:t>
          </a:r>
          <a:r>
            <a:rPr lang="es-CO" sz="2000" b="1" kern="1200" dirty="0"/>
            <a:t> Especializaciones</a:t>
          </a:r>
        </a:p>
        <a:p>
          <a:pPr marL="0" lvl="0" indent="0" algn="ctr" defTabSz="889000">
            <a:lnSpc>
              <a:spcPct val="90000"/>
            </a:lnSpc>
            <a:spcBef>
              <a:spcPct val="0"/>
            </a:spcBef>
            <a:spcAft>
              <a:spcPct val="35000"/>
            </a:spcAft>
            <a:buNone/>
          </a:pPr>
          <a:r>
            <a:rPr lang="es-CO" sz="1600" b="0" kern="1200" dirty="0"/>
            <a:t>Se construye proyecto en la Especialización, nivel I homologada por Investigación Sociojurídica. Se hacen 2 artículos uno para pregrado y otro para posgrado que puede ser en modalidad intervención</a:t>
          </a:r>
        </a:p>
      </dsp:txBody>
      <dsp:txXfrm>
        <a:off x="3921441" y="81706"/>
        <a:ext cx="3553606" cy="2132163"/>
      </dsp:txXfrm>
    </dsp:sp>
    <dsp:sp modelId="{4FCA64D4-C6A3-4123-9D80-BCFA5BF441AB}">
      <dsp:nvSpPr>
        <dsp:cNvPr id="0" name=""/>
        <dsp:cNvSpPr/>
      </dsp:nvSpPr>
      <dsp:spPr>
        <a:xfrm>
          <a:off x="7883648" y="53465"/>
          <a:ext cx="3553606" cy="2132163"/>
        </a:xfrm>
        <a:prstGeom prst="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b="1" kern="1200" dirty="0"/>
            <a:t>Artículo de revisión</a:t>
          </a:r>
          <a:r>
            <a:rPr lang="es-CO" sz="1800" b="0" kern="1200" dirty="0"/>
            <a:t> (7.000 a 10.000 palabras), </a:t>
          </a:r>
          <a:r>
            <a:rPr lang="es-CO" sz="2400" b="1" kern="1200" dirty="0">
              <a:latin typeface="Calibri" panose="020F0502020204030204"/>
              <a:ea typeface="+mn-ea"/>
              <a:cs typeface="+mn-cs"/>
            </a:rPr>
            <a:t>M</a:t>
          </a:r>
          <a:r>
            <a:rPr lang="es-CO" sz="2400" b="1" kern="1200" dirty="0"/>
            <a:t>onografía </a:t>
          </a:r>
          <a:r>
            <a:rPr lang="es-CO" sz="1800" b="0" kern="1200" dirty="0">
              <a:latin typeface="Calibri" panose="020F0502020204030204"/>
              <a:ea typeface="+mn-ea"/>
              <a:cs typeface="+mn-cs"/>
            </a:rPr>
            <a:t>(25.000 </a:t>
          </a:r>
          <a:r>
            <a:rPr lang="es-CO" sz="1800" b="0" kern="1200" dirty="0"/>
            <a:t>a 35.000 palabras) – Se elabora el proyecto en Investigación sociojurídica</a:t>
          </a:r>
          <a:endParaRPr lang="es-CO" sz="2000" b="0" kern="1200" dirty="0"/>
        </a:p>
      </dsp:txBody>
      <dsp:txXfrm>
        <a:off x="7883648" y="53465"/>
        <a:ext cx="3553606" cy="2132163"/>
      </dsp:txXfrm>
    </dsp:sp>
    <dsp:sp modelId="{99BC1E4F-B153-402B-A7FE-8A6C6CB82CF8}">
      <dsp:nvSpPr>
        <dsp:cNvPr id="0" name=""/>
        <dsp:cNvSpPr/>
      </dsp:nvSpPr>
      <dsp:spPr>
        <a:xfrm>
          <a:off x="155587" y="2462028"/>
          <a:ext cx="3553606" cy="2132163"/>
        </a:xfrm>
        <a:prstGeom prst="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t>Artículo resultado de Clínica Jurídica</a:t>
          </a:r>
          <a:r>
            <a:rPr lang="es-CO" sz="1600" kern="1200" dirty="0"/>
            <a:t>. Debe ser el resultado de su paso por las Clínicas Jurídicas, ofrecidas por el Consultorio Jurídico. Se sugiere la metodología de Sistematización de Experiencias de práctica.</a:t>
          </a:r>
          <a:endParaRPr lang="es-CO" sz="1600" i="1" kern="1200" dirty="0"/>
        </a:p>
      </dsp:txBody>
      <dsp:txXfrm>
        <a:off x="155587" y="2462028"/>
        <a:ext cx="3553606" cy="2132163"/>
      </dsp:txXfrm>
    </dsp:sp>
    <dsp:sp modelId="{75038163-FDBD-4C91-AE9B-55DAC83FD80B}">
      <dsp:nvSpPr>
        <dsp:cNvPr id="0" name=""/>
        <dsp:cNvSpPr/>
      </dsp:nvSpPr>
      <dsp:spPr>
        <a:xfrm>
          <a:off x="4071855" y="2511718"/>
          <a:ext cx="3626003" cy="2132028"/>
        </a:xfrm>
        <a:prstGeom prst="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i="1" kern="1200" dirty="0"/>
            <a:t>Articulo elaborado en un Semillero</a:t>
          </a:r>
          <a:r>
            <a:rPr lang="es-CO" sz="1600" i="1" kern="1200" dirty="0"/>
            <a:t>. </a:t>
          </a:r>
          <a:r>
            <a:rPr lang="es-CO" sz="1800" i="1" kern="1200" dirty="0"/>
            <a:t>Aval del Coordinador-a del Semillero para el nombramiento de evaluadores. 7.000 a 10.000 palabras. Normas APA 7</a:t>
          </a:r>
          <a:endParaRPr lang="es-CO" sz="1600" i="1" kern="1200" dirty="0"/>
        </a:p>
      </dsp:txBody>
      <dsp:txXfrm>
        <a:off x="4071855" y="2511718"/>
        <a:ext cx="3626003" cy="2132028"/>
      </dsp:txXfrm>
    </dsp:sp>
    <dsp:sp modelId="{B32FA0FE-D24A-494F-B1AB-D6CDFEE442F8}">
      <dsp:nvSpPr>
        <dsp:cNvPr id="0" name=""/>
        <dsp:cNvSpPr/>
      </dsp:nvSpPr>
      <dsp:spPr>
        <a:xfrm>
          <a:off x="8020914" y="2608566"/>
          <a:ext cx="3230551" cy="1938330"/>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t>Judicatura </a:t>
          </a:r>
          <a:r>
            <a:rPr lang="es-CO" sz="1400" kern="1200" dirty="0"/>
            <a:t>– Rama Judicial – Registro Nacional de Abogados (Ley 552 de 1999)- Externa se debe revisar directamente la página del Consejo Superior de la Judicatura. Se adelanta una vez se cursa la TOTALIDAD de las materias del plan de estudios. Se informa al Comité la resolución que aprueba</a:t>
          </a:r>
          <a:endParaRPr lang="es-CO" sz="1400" i="1" kern="1200" dirty="0"/>
        </a:p>
      </dsp:txBody>
      <dsp:txXfrm>
        <a:off x="8020914" y="2608566"/>
        <a:ext cx="3230551" cy="193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4AC18-17AF-4A37-A9CA-2FA75D1EF89E}">
      <dsp:nvSpPr>
        <dsp:cNvPr id="0" name=""/>
        <dsp:cNvSpPr/>
      </dsp:nvSpPr>
      <dsp:spPr>
        <a:xfrm>
          <a:off x="19136" y="84719"/>
          <a:ext cx="5171412" cy="1296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s-CO" sz="2800" b="1" kern="1200" dirty="0"/>
            <a:t>Asunto:</a:t>
          </a:r>
          <a:r>
            <a:rPr lang="es-CO" sz="2800" kern="1200" dirty="0"/>
            <a:t> Inscripción y nombramiento de tutor(a)</a:t>
          </a:r>
        </a:p>
      </dsp:txBody>
      <dsp:txXfrm>
        <a:off x="19136" y="84719"/>
        <a:ext cx="5171412" cy="1296000"/>
      </dsp:txXfrm>
    </dsp:sp>
    <dsp:sp modelId="{440AA91E-843C-48C4-B9E9-636CA071CB83}">
      <dsp:nvSpPr>
        <dsp:cNvPr id="0" name=""/>
        <dsp:cNvSpPr/>
      </dsp:nvSpPr>
      <dsp:spPr>
        <a:xfrm>
          <a:off x="54" y="1304968"/>
          <a:ext cx="5171412" cy="358029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None/>
          </a:pPr>
          <a:r>
            <a:rPr lang="es-CO" sz="2800" b="1" kern="1200" dirty="0"/>
            <a:t>Texto del correo: </a:t>
          </a:r>
          <a:r>
            <a:rPr lang="es-CO" sz="2400" kern="1200" dirty="0"/>
            <a:t>Nombres y apellidos, cédula, correo electrónico, nombre del trabajo,  nombre del profe que apoyó el proyecto, observaciones (historial) o sugerencias de tutor.</a:t>
          </a:r>
          <a:endParaRPr lang="es-CO" sz="3200" kern="1200" dirty="0"/>
        </a:p>
        <a:p>
          <a:pPr marL="285750" lvl="1" indent="-285750" algn="l" defTabSz="1244600">
            <a:lnSpc>
              <a:spcPct val="90000"/>
            </a:lnSpc>
            <a:spcBef>
              <a:spcPct val="0"/>
            </a:spcBef>
            <a:spcAft>
              <a:spcPct val="15000"/>
            </a:spcAft>
            <a:buNone/>
          </a:pPr>
          <a:r>
            <a:rPr lang="es-CO" sz="2800" b="1" kern="1200" dirty="0"/>
            <a:t>Anexos: </a:t>
          </a:r>
          <a:r>
            <a:rPr lang="es-CO" sz="2400" b="0" kern="1200" dirty="0"/>
            <a:t>Proyecto en Word, otros anexos según modalidad</a:t>
          </a:r>
          <a:endParaRPr lang="es-CO" sz="2800" b="0" kern="1200" dirty="0"/>
        </a:p>
      </dsp:txBody>
      <dsp:txXfrm>
        <a:off x="54" y="1304968"/>
        <a:ext cx="5171412" cy="3580294"/>
      </dsp:txXfrm>
    </dsp:sp>
    <dsp:sp modelId="{67A7DD9F-C1B6-4548-9552-2A9FB258184E}">
      <dsp:nvSpPr>
        <dsp:cNvPr id="0" name=""/>
        <dsp:cNvSpPr/>
      </dsp:nvSpPr>
      <dsp:spPr>
        <a:xfrm>
          <a:off x="5895463" y="8968"/>
          <a:ext cx="5171412" cy="12960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O" sz="2800" b="1" kern="1200" dirty="0"/>
            <a:t>Asunto: </a:t>
          </a:r>
          <a:r>
            <a:rPr lang="es-CO" sz="2800" kern="1200" dirty="0"/>
            <a:t>Solicitud de Evaluación</a:t>
          </a:r>
        </a:p>
      </dsp:txBody>
      <dsp:txXfrm>
        <a:off x="5895463" y="8968"/>
        <a:ext cx="5171412" cy="1296000"/>
      </dsp:txXfrm>
    </dsp:sp>
    <dsp:sp modelId="{C9D93874-D285-49B0-B1C9-730B8E5D6171}">
      <dsp:nvSpPr>
        <dsp:cNvPr id="0" name=""/>
        <dsp:cNvSpPr/>
      </dsp:nvSpPr>
      <dsp:spPr>
        <a:xfrm>
          <a:off x="5895463" y="1304968"/>
          <a:ext cx="5171412" cy="3580294"/>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a:lnSpc>
              <a:spcPct val="90000"/>
            </a:lnSpc>
            <a:spcBef>
              <a:spcPct val="0"/>
            </a:spcBef>
            <a:spcAft>
              <a:spcPct val="15000"/>
            </a:spcAft>
            <a:buNone/>
          </a:pPr>
          <a:r>
            <a:rPr lang="es-CO" sz="2800" b="1" kern="1200" dirty="0"/>
            <a:t>Texto del correo</a:t>
          </a:r>
          <a:r>
            <a:rPr lang="es-CO" sz="2400" b="1" kern="1200" dirty="0"/>
            <a:t>: </a:t>
          </a:r>
          <a:r>
            <a:rPr lang="es-CO" sz="2400" kern="1200" dirty="0"/>
            <a:t>Nombres y apellidos, cédula, correo electrónico, nombre del trabajo.</a:t>
          </a:r>
        </a:p>
        <a:p>
          <a:pPr marL="285750" lvl="1" indent="-285750" algn="l" defTabSz="1244600">
            <a:lnSpc>
              <a:spcPct val="90000"/>
            </a:lnSpc>
            <a:spcBef>
              <a:spcPct val="0"/>
            </a:spcBef>
            <a:spcAft>
              <a:spcPct val="15000"/>
            </a:spcAft>
            <a:buNone/>
          </a:pPr>
          <a:r>
            <a:rPr lang="es-CO" sz="2800" b="1" kern="1200" dirty="0"/>
            <a:t>Anexos: </a:t>
          </a:r>
          <a:r>
            <a:rPr lang="es-CO" sz="2400" b="0" i="0" kern="1200" dirty="0"/>
            <a:t>Artículo o Monografía en Word, aval del tutor(a) (si el correo es enviado directamente por el tutor no requiere diligenciar el formato de aval), otros anexos según modalidad.</a:t>
          </a:r>
          <a:endParaRPr lang="es-CO" sz="2400" i="0" kern="1200" dirty="0"/>
        </a:p>
      </dsp:txBody>
      <dsp:txXfrm>
        <a:off x="5895463" y="1304968"/>
        <a:ext cx="5171412" cy="35802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36124" y="773246"/>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399959" y="33384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a:extLst>
              <a:ext uri="{FF2B5EF4-FFF2-40B4-BE49-F238E27FC236}">
                <a16:creationId xmlns:a16="http://schemas.microsoft.com/office/drawing/2014/main" id="{01A7D6E1-B914-4090-9327-CC7BCF1D4678}"/>
              </a:ext>
            </a:extLst>
          </p:cNvPr>
          <p:cNvSpPr>
            <a:spLocks noGrp="1"/>
          </p:cNvSpPr>
          <p:nvPr>
            <p:ph type="dt" sz="half" idx="10"/>
          </p:nvPr>
        </p:nvSpPr>
        <p:spPr/>
        <p:txBody>
          <a:bodyPr/>
          <a:lstStyle>
            <a:lvl1pPr>
              <a:defRPr/>
            </a:lvl1pPr>
          </a:lstStyle>
          <a:p>
            <a:pPr>
              <a:defRPr/>
            </a:pPr>
            <a:fld id="{2A9A4C1C-D265-4392-9125-9CB473ED0607}" type="datetimeFigureOut">
              <a:rPr lang="es-CO" smtClean="0"/>
              <a:pPr>
                <a:defRPr/>
              </a:pPr>
              <a:t>4/12/2024</a:t>
            </a:fld>
            <a:endParaRPr lang="es-CO" dirty="0"/>
          </a:p>
        </p:txBody>
      </p:sp>
      <p:sp>
        <p:nvSpPr>
          <p:cNvPr id="5" name="Footer Placeholder 4">
            <a:extLst>
              <a:ext uri="{FF2B5EF4-FFF2-40B4-BE49-F238E27FC236}">
                <a16:creationId xmlns:a16="http://schemas.microsoft.com/office/drawing/2014/main" id="{DEFEDAB1-C9AE-4AB8-AB35-4300C68FF88A}"/>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3EEB2E34-E579-4308-9BFA-35A2B9BA4CC5}"/>
              </a:ext>
            </a:extLst>
          </p:cNvPr>
          <p:cNvSpPr>
            <a:spLocks noGrp="1"/>
          </p:cNvSpPr>
          <p:nvPr>
            <p:ph type="sldNum" sz="quarter" idx="12"/>
          </p:nvPr>
        </p:nvSpPr>
        <p:spPr/>
        <p:txBody>
          <a:bodyPr/>
          <a:lstStyle>
            <a:lvl1pPr>
              <a:defRPr/>
            </a:lvl1pPr>
          </a:lstStyle>
          <a:p>
            <a:pPr>
              <a:defRPr/>
            </a:pPr>
            <a:fld id="{5189B347-C994-485C-9C72-50F4B3BE53C9}" type="slidenum">
              <a:rPr lang="es-CO" smtClean="0"/>
              <a:pPr>
                <a:defRPr/>
              </a:pPr>
              <a:t>‹Nº›</a:t>
            </a:fld>
            <a:endParaRPr lang="es-CO"/>
          </a:p>
        </p:txBody>
      </p:sp>
    </p:spTree>
    <p:extLst>
      <p:ext uri="{BB962C8B-B14F-4D97-AF65-F5344CB8AC3E}">
        <p14:creationId xmlns:p14="http://schemas.microsoft.com/office/powerpoint/2010/main" val="17299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2D7C25E-60FC-498C-80C1-A9498B7494FB}"/>
              </a:ext>
            </a:extLst>
          </p:cNvPr>
          <p:cNvSpPr>
            <a:spLocks noGrp="1"/>
          </p:cNvSpPr>
          <p:nvPr>
            <p:ph type="dt" sz="half" idx="10"/>
          </p:nvPr>
        </p:nvSpPr>
        <p:spPr/>
        <p:txBody>
          <a:bodyPr/>
          <a:lstStyle>
            <a:lvl1pPr>
              <a:defRPr/>
            </a:lvl1pPr>
          </a:lstStyle>
          <a:p>
            <a:pPr>
              <a:defRPr/>
            </a:pPr>
            <a:fld id="{675D9145-780B-4897-A5DE-9C771C7E9CFD}" type="datetimeFigureOut">
              <a:rPr lang="es-CO" smtClean="0"/>
              <a:pPr>
                <a:defRPr/>
              </a:pPr>
              <a:t>4/12/2024</a:t>
            </a:fld>
            <a:endParaRPr lang="es-CO" dirty="0"/>
          </a:p>
        </p:txBody>
      </p:sp>
      <p:sp>
        <p:nvSpPr>
          <p:cNvPr id="5" name="Footer Placeholder 4">
            <a:extLst>
              <a:ext uri="{FF2B5EF4-FFF2-40B4-BE49-F238E27FC236}">
                <a16:creationId xmlns:a16="http://schemas.microsoft.com/office/drawing/2014/main" id="{3403491C-EA9C-47E8-B111-2B2E5085A3F5}"/>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979D4CB7-050B-4481-AC85-A4E1F624601A}"/>
              </a:ext>
            </a:extLst>
          </p:cNvPr>
          <p:cNvSpPr>
            <a:spLocks noGrp="1"/>
          </p:cNvSpPr>
          <p:nvPr>
            <p:ph type="sldNum" sz="quarter" idx="12"/>
          </p:nvPr>
        </p:nvSpPr>
        <p:spPr/>
        <p:txBody>
          <a:bodyPr/>
          <a:lstStyle>
            <a:lvl1pPr>
              <a:defRPr/>
            </a:lvl1pPr>
          </a:lstStyle>
          <a:p>
            <a:pPr>
              <a:defRPr/>
            </a:pPr>
            <a:fld id="{874EA399-7FE6-4F94-BFCA-00B0C536A8B1}" type="slidenum">
              <a:rPr lang="es-CO" smtClean="0"/>
              <a:pPr>
                <a:defRPr/>
              </a:pPr>
              <a:t>‹Nº›</a:t>
            </a:fld>
            <a:endParaRPr lang="es-CO"/>
          </a:p>
        </p:txBody>
      </p:sp>
    </p:spTree>
    <p:extLst>
      <p:ext uri="{BB962C8B-B14F-4D97-AF65-F5344CB8AC3E}">
        <p14:creationId xmlns:p14="http://schemas.microsoft.com/office/powerpoint/2010/main" val="211203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3C794D67-4D59-409A-9883-CF9B3B956770}"/>
              </a:ext>
            </a:extLst>
          </p:cNvPr>
          <p:cNvSpPr>
            <a:spLocks noGrp="1"/>
          </p:cNvSpPr>
          <p:nvPr>
            <p:ph type="dt" sz="half" idx="10"/>
          </p:nvPr>
        </p:nvSpPr>
        <p:spPr/>
        <p:txBody>
          <a:bodyPr/>
          <a:lstStyle>
            <a:lvl1pPr>
              <a:defRPr/>
            </a:lvl1pPr>
          </a:lstStyle>
          <a:p>
            <a:pPr>
              <a:defRPr/>
            </a:pPr>
            <a:fld id="{D80234B5-3A3B-42FC-83EF-6F0D09D4F2E8}" type="datetimeFigureOut">
              <a:rPr lang="es-CO" smtClean="0"/>
              <a:pPr>
                <a:defRPr/>
              </a:pPr>
              <a:t>4/12/2024</a:t>
            </a:fld>
            <a:endParaRPr lang="es-CO" dirty="0"/>
          </a:p>
        </p:txBody>
      </p:sp>
      <p:sp>
        <p:nvSpPr>
          <p:cNvPr id="5" name="Footer Placeholder 4">
            <a:extLst>
              <a:ext uri="{FF2B5EF4-FFF2-40B4-BE49-F238E27FC236}">
                <a16:creationId xmlns:a16="http://schemas.microsoft.com/office/drawing/2014/main" id="{9BC68470-9BF7-4AE8-8A39-A3917CC0D7FA}"/>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4A5EAD44-2015-4BB1-917C-17F14A64FD75}"/>
              </a:ext>
            </a:extLst>
          </p:cNvPr>
          <p:cNvSpPr>
            <a:spLocks noGrp="1"/>
          </p:cNvSpPr>
          <p:nvPr>
            <p:ph type="sldNum" sz="quarter" idx="12"/>
          </p:nvPr>
        </p:nvSpPr>
        <p:spPr/>
        <p:txBody>
          <a:bodyPr/>
          <a:lstStyle>
            <a:lvl1pPr>
              <a:defRPr/>
            </a:lvl1pPr>
          </a:lstStyle>
          <a:p>
            <a:pPr>
              <a:defRPr/>
            </a:pPr>
            <a:fld id="{8C30C4A5-9A34-4133-A0EE-6E6016D36DE0}" type="slidenum">
              <a:rPr lang="es-CO" smtClean="0"/>
              <a:pPr>
                <a:defRPr/>
              </a:pPr>
              <a:t>‹Nº›</a:t>
            </a:fld>
            <a:endParaRPr lang="es-CO"/>
          </a:p>
        </p:txBody>
      </p:sp>
    </p:spTree>
    <p:extLst>
      <p:ext uri="{BB962C8B-B14F-4D97-AF65-F5344CB8AC3E}">
        <p14:creationId xmlns:p14="http://schemas.microsoft.com/office/powerpoint/2010/main" val="276584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41CA3003-3539-4DFA-9D3E-D962B7B14637}"/>
              </a:ext>
            </a:extLst>
          </p:cNvPr>
          <p:cNvSpPr>
            <a:spLocks noGrp="1"/>
          </p:cNvSpPr>
          <p:nvPr>
            <p:ph type="dt" sz="half" idx="10"/>
          </p:nvPr>
        </p:nvSpPr>
        <p:spPr/>
        <p:txBody>
          <a:bodyPr/>
          <a:lstStyle>
            <a:lvl1pPr>
              <a:defRPr/>
            </a:lvl1pPr>
          </a:lstStyle>
          <a:p>
            <a:pPr>
              <a:defRPr/>
            </a:pPr>
            <a:fld id="{9C4562B3-AACA-482A-8E1B-59900E01886E}" type="datetimeFigureOut">
              <a:rPr lang="es-CO" smtClean="0"/>
              <a:pPr>
                <a:defRPr/>
              </a:pPr>
              <a:t>4/12/2024</a:t>
            </a:fld>
            <a:endParaRPr lang="es-CO" dirty="0"/>
          </a:p>
        </p:txBody>
      </p:sp>
      <p:sp>
        <p:nvSpPr>
          <p:cNvPr id="5" name="Footer Placeholder 4">
            <a:extLst>
              <a:ext uri="{FF2B5EF4-FFF2-40B4-BE49-F238E27FC236}">
                <a16:creationId xmlns:a16="http://schemas.microsoft.com/office/drawing/2014/main" id="{2661DA8A-3177-4E1F-A38E-3935FD4F75BE}"/>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61893D97-3952-4403-9F68-8206D07D9912}"/>
              </a:ext>
            </a:extLst>
          </p:cNvPr>
          <p:cNvSpPr>
            <a:spLocks noGrp="1"/>
          </p:cNvSpPr>
          <p:nvPr>
            <p:ph type="sldNum" sz="quarter" idx="12"/>
          </p:nvPr>
        </p:nvSpPr>
        <p:spPr/>
        <p:txBody>
          <a:bodyPr/>
          <a:lstStyle>
            <a:lvl1pPr>
              <a:defRPr/>
            </a:lvl1pPr>
          </a:lstStyle>
          <a:p>
            <a:pPr>
              <a:defRPr/>
            </a:pPr>
            <a:fld id="{870984A4-CACE-4894-B99A-538BECC33A14}" type="slidenum">
              <a:rPr lang="es-CO" smtClean="0"/>
              <a:pPr>
                <a:defRPr/>
              </a:pPr>
              <a:t>‹Nº›</a:t>
            </a:fld>
            <a:endParaRPr lang="es-CO"/>
          </a:p>
        </p:txBody>
      </p:sp>
    </p:spTree>
    <p:extLst>
      <p:ext uri="{BB962C8B-B14F-4D97-AF65-F5344CB8AC3E}">
        <p14:creationId xmlns:p14="http://schemas.microsoft.com/office/powerpoint/2010/main" val="414495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315137" y="1231945"/>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15137" y="4234250"/>
            <a:ext cx="10515601" cy="185540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4307E6D3-F319-4B7F-9417-655AD815084D}"/>
              </a:ext>
            </a:extLst>
          </p:cNvPr>
          <p:cNvSpPr>
            <a:spLocks noGrp="1"/>
          </p:cNvSpPr>
          <p:nvPr>
            <p:ph type="dt" sz="half" idx="10"/>
          </p:nvPr>
        </p:nvSpPr>
        <p:spPr/>
        <p:txBody>
          <a:bodyPr/>
          <a:lstStyle>
            <a:lvl1pPr>
              <a:defRPr/>
            </a:lvl1pPr>
          </a:lstStyle>
          <a:p>
            <a:pPr>
              <a:defRPr/>
            </a:pPr>
            <a:fld id="{F954F39E-4ECE-44B4-90DA-2B25CC0E27AB}" type="datetimeFigureOut">
              <a:rPr lang="es-CO" smtClean="0"/>
              <a:pPr>
                <a:defRPr/>
              </a:pPr>
              <a:t>4/12/2024</a:t>
            </a:fld>
            <a:endParaRPr lang="es-CO" dirty="0"/>
          </a:p>
        </p:txBody>
      </p:sp>
      <p:sp>
        <p:nvSpPr>
          <p:cNvPr id="5" name="Footer Placeholder 4">
            <a:extLst>
              <a:ext uri="{FF2B5EF4-FFF2-40B4-BE49-F238E27FC236}">
                <a16:creationId xmlns:a16="http://schemas.microsoft.com/office/drawing/2014/main" id="{D286A22C-DA5D-4740-B4DC-EE6DE14831F8}"/>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98B89440-8473-4FB8-B50A-0D9D9D1B492B}"/>
              </a:ext>
            </a:extLst>
          </p:cNvPr>
          <p:cNvSpPr>
            <a:spLocks noGrp="1"/>
          </p:cNvSpPr>
          <p:nvPr>
            <p:ph type="sldNum" sz="quarter" idx="12"/>
          </p:nvPr>
        </p:nvSpPr>
        <p:spPr/>
        <p:txBody>
          <a:bodyPr/>
          <a:lstStyle>
            <a:lvl1pPr>
              <a:defRPr/>
            </a:lvl1pPr>
          </a:lstStyle>
          <a:p>
            <a:pPr>
              <a:defRPr/>
            </a:pPr>
            <a:fld id="{452160D8-74F9-464D-BE1E-F314191B075F}" type="slidenum">
              <a:rPr lang="es-CO" smtClean="0"/>
              <a:pPr>
                <a:defRPr/>
              </a:pPr>
              <a:t>‹Nº›</a:t>
            </a:fld>
            <a:endParaRPr lang="es-CO"/>
          </a:p>
        </p:txBody>
      </p:sp>
    </p:spTree>
    <p:extLst>
      <p:ext uri="{BB962C8B-B14F-4D97-AF65-F5344CB8AC3E}">
        <p14:creationId xmlns:p14="http://schemas.microsoft.com/office/powerpoint/2010/main" val="27382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822BBF98-BACA-4EA6-8511-3126D59744EB}"/>
              </a:ext>
            </a:extLst>
          </p:cNvPr>
          <p:cNvSpPr>
            <a:spLocks noGrp="1"/>
          </p:cNvSpPr>
          <p:nvPr>
            <p:ph type="dt" sz="half" idx="10"/>
          </p:nvPr>
        </p:nvSpPr>
        <p:spPr/>
        <p:txBody>
          <a:bodyPr/>
          <a:lstStyle>
            <a:lvl1pPr>
              <a:defRPr/>
            </a:lvl1pPr>
          </a:lstStyle>
          <a:p>
            <a:pPr>
              <a:defRPr/>
            </a:pPr>
            <a:fld id="{83128947-C0C1-46A8-B143-677085AB645D}" type="datetimeFigureOut">
              <a:rPr lang="es-CO" smtClean="0"/>
              <a:pPr>
                <a:defRPr/>
              </a:pPr>
              <a:t>4/12/2024</a:t>
            </a:fld>
            <a:endParaRPr lang="es-CO" dirty="0"/>
          </a:p>
        </p:txBody>
      </p:sp>
      <p:sp>
        <p:nvSpPr>
          <p:cNvPr id="6" name="Footer Placeholder 4">
            <a:extLst>
              <a:ext uri="{FF2B5EF4-FFF2-40B4-BE49-F238E27FC236}">
                <a16:creationId xmlns:a16="http://schemas.microsoft.com/office/drawing/2014/main" id="{EBF6ED16-73DB-4CD7-9405-F9A786A4F8CF}"/>
              </a:ext>
            </a:extLst>
          </p:cNvPr>
          <p:cNvSpPr>
            <a:spLocks noGrp="1"/>
          </p:cNvSpPr>
          <p:nvPr>
            <p:ph type="ftr" sz="quarter" idx="11"/>
          </p:nvPr>
        </p:nvSpPr>
        <p:spPr/>
        <p:txBody>
          <a:bodyPr/>
          <a:lstStyle>
            <a:lvl1pPr>
              <a:defRPr/>
            </a:lvl1pPr>
          </a:lstStyle>
          <a:p>
            <a:pPr>
              <a:defRPr/>
            </a:pPr>
            <a:endParaRPr lang="es-CO"/>
          </a:p>
        </p:txBody>
      </p:sp>
      <p:sp>
        <p:nvSpPr>
          <p:cNvPr id="7" name="Slide Number Placeholder 5">
            <a:extLst>
              <a:ext uri="{FF2B5EF4-FFF2-40B4-BE49-F238E27FC236}">
                <a16:creationId xmlns:a16="http://schemas.microsoft.com/office/drawing/2014/main" id="{2BCC1F0A-3FE0-4830-8465-9388FDF86E60}"/>
              </a:ext>
            </a:extLst>
          </p:cNvPr>
          <p:cNvSpPr>
            <a:spLocks noGrp="1"/>
          </p:cNvSpPr>
          <p:nvPr>
            <p:ph type="sldNum" sz="quarter" idx="12"/>
          </p:nvPr>
        </p:nvSpPr>
        <p:spPr/>
        <p:txBody>
          <a:bodyPr/>
          <a:lstStyle>
            <a:lvl1pPr>
              <a:defRPr/>
            </a:lvl1pPr>
          </a:lstStyle>
          <a:p>
            <a:pPr>
              <a:defRPr/>
            </a:pPr>
            <a:fld id="{6A117261-57F9-4B3C-9EF0-AB36E1947F5C}" type="slidenum">
              <a:rPr lang="es-CO" smtClean="0"/>
              <a:pPr>
                <a:defRPr/>
              </a:pPr>
              <a:t>‹Nº›</a:t>
            </a:fld>
            <a:endParaRPr lang="es-CO"/>
          </a:p>
        </p:txBody>
      </p:sp>
    </p:spTree>
    <p:extLst>
      <p:ext uri="{BB962C8B-B14F-4D97-AF65-F5344CB8AC3E}">
        <p14:creationId xmlns:p14="http://schemas.microsoft.com/office/powerpoint/2010/main" val="170305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53967" y="365127"/>
            <a:ext cx="930142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ECEB1AD4-0A48-4C1B-8C7F-4A4385AA5B50}"/>
              </a:ext>
            </a:extLst>
          </p:cNvPr>
          <p:cNvSpPr>
            <a:spLocks noGrp="1"/>
          </p:cNvSpPr>
          <p:nvPr>
            <p:ph type="dt" sz="half" idx="10"/>
          </p:nvPr>
        </p:nvSpPr>
        <p:spPr/>
        <p:txBody>
          <a:bodyPr/>
          <a:lstStyle>
            <a:lvl1pPr>
              <a:defRPr/>
            </a:lvl1pPr>
          </a:lstStyle>
          <a:p>
            <a:pPr>
              <a:defRPr/>
            </a:pPr>
            <a:fld id="{617A9E73-5CCF-413F-924B-4BD755650B23}" type="datetimeFigureOut">
              <a:rPr lang="es-CO" smtClean="0"/>
              <a:pPr>
                <a:defRPr/>
              </a:pPr>
              <a:t>4/12/2024</a:t>
            </a:fld>
            <a:endParaRPr lang="es-CO" dirty="0"/>
          </a:p>
        </p:txBody>
      </p:sp>
      <p:sp>
        <p:nvSpPr>
          <p:cNvPr id="8" name="Footer Placeholder 4">
            <a:extLst>
              <a:ext uri="{FF2B5EF4-FFF2-40B4-BE49-F238E27FC236}">
                <a16:creationId xmlns:a16="http://schemas.microsoft.com/office/drawing/2014/main" id="{17CC7CFD-338D-45F8-AA2D-4CD2B06FC6CB}"/>
              </a:ext>
            </a:extLst>
          </p:cNvPr>
          <p:cNvSpPr>
            <a:spLocks noGrp="1"/>
          </p:cNvSpPr>
          <p:nvPr>
            <p:ph type="ftr" sz="quarter" idx="11"/>
          </p:nvPr>
        </p:nvSpPr>
        <p:spPr/>
        <p:txBody>
          <a:bodyPr/>
          <a:lstStyle>
            <a:lvl1pPr>
              <a:defRPr/>
            </a:lvl1pPr>
          </a:lstStyle>
          <a:p>
            <a:pPr>
              <a:defRPr/>
            </a:pPr>
            <a:endParaRPr lang="es-CO"/>
          </a:p>
        </p:txBody>
      </p:sp>
      <p:sp>
        <p:nvSpPr>
          <p:cNvPr id="9" name="Slide Number Placeholder 5">
            <a:extLst>
              <a:ext uri="{FF2B5EF4-FFF2-40B4-BE49-F238E27FC236}">
                <a16:creationId xmlns:a16="http://schemas.microsoft.com/office/drawing/2014/main" id="{39DB9B9C-9E5F-4CEC-8AFD-46E72D98EBE2}"/>
              </a:ext>
            </a:extLst>
          </p:cNvPr>
          <p:cNvSpPr>
            <a:spLocks noGrp="1"/>
          </p:cNvSpPr>
          <p:nvPr>
            <p:ph type="sldNum" sz="quarter" idx="12"/>
          </p:nvPr>
        </p:nvSpPr>
        <p:spPr/>
        <p:txBody>
          <a:bodyPr/>
          <a:lstStyle>
            <a:lvl1pPr>
              <a:defRPr/>
            </a:lvl1pPr>
          </a:lstStyle>
          <a:p>
            <a:pPr>
              <a:defRPr/>
            </a:pPr>
            <a:fld id="{4BBB0C7F-9B33-46F5-A5C3-E8D3579AC6DA}" type="slidenum">
              <a:rPr lang="es-CO" smtClean="0"/>
              <a:pPr>
                <a:defRPr/>
              </a:pPr>
              <a:t>‹Nº›</a:t>
            </a:fld>
            <a:endParaRPr lang="es-CO"/>
          </a:p>
        </p:txBody>
      </p:sp>
    </p:spTree>
    <p:extLst>
      <p:ext uri="{BB962C8B-B14F-4D97-AF65-F5344CB8AC3E}">
        <p14:creationId xmlns:p14="http://schemas.microsoft.com/office/powerpoint/2010/main" val="285308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23A68D89-5012-44EF-9475-7B2E3DA3E9D2}"/>
              </a:ext>
            </a:extLst>
          </p:cNvPr>
          <p:cNvSpPr>
            <a:spLocks noGrp="1"/>
          </p:cNvSpPr>
          <p:nvPr>
            <p:ph type="dt" sz="half" idx="10"/>
          </p:nvPr>
        </p:nvSpPr>
        <p:spPr/>
        <p:txBody>
          <a:bodyPr/>
          <a:lstStyle>
            <a:lvl1pPr>
              <a:defRPr/>
            </a:lvl1pPr>
          </a:lstStyle>
          <a:p>
            <a:pPr>
              <a:defRPr/>
            </a:pPr>
            <a:fld id="{0C38AF97-B6CF-42BE-A731-A06D26139B4A}" type="datetimeFigureOut">
              <a:rPr lang="es-CO" smtClean="0"/>
              <a:pPr>
                <a:defRPr/>
              </a:pPr>
              <a:t>4/12/2024</a:t>
            </a:fld>
            <a:endParaRPr lang="es-CO" dirty="0"/>
          </a:p>
        </p:txBody>
      </p:sp>
      <p:sp>
        <p:nvSpPr>
          <p:cNvPr id="4" name="Footer Placeholder 4">
            <a:extLst>
              <a:ext uri="{FF2B5EF4-FFF2-40B4-BE49-F238E27FC236}">
                <a16:creationId xmlns:a16="http://schemas.microsoft.com/office/drawing/2014/main" id="{3F62BF1E-742C-4546-86D4-9EC86A99F661}"/>
              </a:ext>
            </a:extLst>
          </p:cNvPr>
          <p:cNvSpPr>
            <a:spLocks noGrp="1"/>
          </p:cNvSpPr>
          <p:nvPr>
            <p:ph type="ftr" sz="quarter" idx="11"/>
          </p:nvPr>
        </p:nvSpPr>
        <p:spPr/>
        <p:txBody>
          <a:bodyPr/>
          <a:lstStyle>
            <a:lvl1pPr>
              <a:defRPr/>
            </a:lvl1pPr>
          </a:lstStyle>
          <a:p>
            <a:pPr>
              <a:defRPr/>
            </a:pPr>
            <a:endParaRPr lang="es-CO"/>
          </a:p>
        </p:txBody>
      </p:sp>
      <p:sp>
        <p:nvSpPr>
          <p:cNvPr id="5" name="Slide Number Placeholder 5">
            <a:extLst>
              <a:ext uri="{FF2B5EF4-FFF2-40B4-BE49-F238E27FC236}">
                <a16:creationId xmlns:a16="http://schemas.microsoft.com/office/drawing/2014/main" id="{468460D6-9DCB-4BED-8D9A-21A174A8DFF3}"/>
              </a:ext>
            </a:extLst>
          </p:cNvPr>
          <p:cNvSpPr>
            <a:spLocks noGrp="1"/>
          </p:cNvSpPr>
          <p:nvPr>
            <p:ph type="sldNum" sz="quarter" idx="12"/>
          </p:nvPr>
        </p:nvSpPr>
        <p:spPr/>
        <p:txBody>
          <a:bodyPr/>
          <a:lstStyle>
            <a:lvl1pPr>
              <a:defRPr/>
            </a:lvl1pPr>
          </a:lstStyle>
          <a:p>
            <a:pPr>
              <a:defRPr/>
            </a:pPr>
            <a:fld id="{F2226ABF-DED6-4171-9690-BA866263B1A2}" type="slidenum">
              <a:rPr lang="es-CO" smtClean="0"/>
              <a:pPr>
                <a:defRPr/>
              </a:pPr>
              <a:t>‹Nº›</a:t>
            </a:fld>
            <a:endParaRPr lang="es-CO"/>
          </a:p>
        </p:txBody>
      </p:sp>
    </p:spTree>
    <p:extLst>
      <p:ext uri="{BB962C8B-B14F-4D97-AF65-F5344CB8AC3E}">
        <p14:creationId xmlns:p14="http://schemas.microsoft.com/office/powerpoint/2010/main" val="118596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3E39CBE-9273-4EBD-A0A5-858F571990CB}"/>
              </a:ext>
            </a:extLst>
          </p:cNvPr>
          <p:cNvSpPr>
            <a:spLocks noGrp="1"/>
          </p:cNvSpPr>
          <p:nvPr>
            <p:ph type="dt" sz="half" idx="10"/>
          </p:nvPr>
        </p:nvSpPr>
        <p:spPr/>
        <p:txBody>
          <a:bodyPr/>
          <a:lstStyle>
            <a:lvl1pPr>
              <a:defRPr/>
            </a:lvl1pPr>
          </a:lstStyle>
          <a:p>
            <a:pPr>
              <a:defRPr/>
            </a:pPr>
            <a:fld id="{0BCBB56F-B572-456D-B67C-E6509C3B0B92}" type="datetimeFigureOut">
              <a:rPr lang="es-CO" smtClean="0"/>
              <a:pPr>
                <a:defRPr/>
              </a:pPr>
              <a:t>4/12/2024</a:t>
            </a:fld>
            <a:endParaRPr lang="es-CO" dirty="0"/>
          </a:p>
        </p:txBody>
      </p:sp>
      <p:sp>
        <p:nvSpPr>
          <p:cNvPr id="3" name="Footer Placeholder 4">
            <a:extLst>
              <a:ext uri="{FF2B5EF4-FFF2-40B4-BE49-F238E27FC236}">
                <a16:creationId xmlns:a16="http://schemas.microsoft.com/office/drawing/2014/main" id="{13ECF216-1522-4771-9983-C8318FF3CC26}"/>
              </a:ext>
            </a:extLst>
          </p:cNvPr>
          <p:cNvSpPr>
            <a:spLocks noGrp="1"/>
          </p:cNvSpPr>
          <p:nvPr>
            <p:ph type="ftr" sz="quarter" idx="11"/>
          </p:nvPr>
        </p:nvSpPr>
        <p:spPr/>
        <p:txBody>
          <a:bodyPr/>
          <a:lstStyle>
            <a:lvl1pPr>
              <a:defRPr/>
            </a:lvl1pPr>
          </a:lstStyle>
          <a:p>
            <a:pPr>
              <a:defRPr/>
            </a:pPr>
            <a:endParaRPr lang="es-CO"/>
          </a:p>
        </p:txBody>
      </p:sp>
      <p:sp>
        <p:nvSpPr>
          <p:cNvPr id="4" name="Slide Number Placeholder 5">
            <a:extLst>
              <a:ext uri="{FF2B5EF4-FFF2-40B4-BE49-F238E27FC236}">
                <a16:creationId xmlns:a16="http://schemas.microsoft.com/office/drawing/2014/main" id="{70174AA7-82C2-4373-BA05-595C7260FB9F}"/>
              </a:ext>
            </a:extLst>
          </p:cNvPr>
          <p:cNvSpPr>
            <a:spLocks noGrp="1"/>
          </p:cNvSpPr>
          <p:nvPr>
            <p:ph type="sldNum" sz="quarter" idx="12"/>
          </p:nvPr>
        </p:nvSpPr>
        <p:spPr/>
        <p:txBody>
          <a:bodyPr/>
          <a:lstStyle>
            <a:lvl1pPr>
              <a:defRPr/>
            </a:lvl1pPr>
          </a:lstStyle>
          <a:p>
            <a:pPr>
              <a:defRPr/>
            </a:pPr>
            <a:fld id="{2E779891-16FA-4FF5-9A1E-83460820AB3D}" type="slidenum">
              <a:rPr lang="es-CO" smtClean="0"/>
              <a:pPr>
                <a:defRPr/>
              </a:pPr>
              <a:t>‹Nº›</a:t>
            </a:fld>
            <a:endParaRPr lang="es-CO"/>
          </a:p>
        </p:txBody>
      </p:sp>
    </p:spTree>
    <p:extLst>
      <p:ext uri="{BB962C8B-B14F-4D97-AF65-F5344CB8AC3E}">
        <p14:creationId xmlns:p14="http://schemas.microsoft.com/office/powerpoint/2010/main" val="65794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353494" y="592798"/>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636529" y="592798"/>
            <a:ext cx="5907431"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353494" y="219299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5BA3D72C-1496-4D34-8B33-033EFF1B41F8}"/>
              </a:ext>
            </a:extLst>
          </p:cNvPr>
          <p:cNvSpPr>
            <a:spLocks noGrp="1"/>
          </p:cNvSpPr>
          <p:nvPr>
            <p:ph type="dt" sz="half" idx="10"/>
          </p:nvPr>
        </p:nvSpPr>
        <p:spPr/>
        <p:txBody>
          <a:bodyPr/>
          <a:lstStyle>
            <a:lvl1pPr>
              <a:defRPr/>
            </a:lvl1pPr>
          </a:lstStyle>
          <a:p>
            <a:pPr>
              <a:defRPr/>
            </a:pPr>
            <a:fld id="{0C38AF97-B6CF-42BE-A731-A06D26139B4A}" type="datetimeFigureOut">
              <a:rPr lang="es-CO" smtClean="0"/>
              <a:pPr>
                <a:defRPr/>
              </a:pPr>
              <a:t>4/12/2024</a:t>
            </a:fld>
            <a:endParaRPr lang="es-CO" dirty="0"/>
          </a:p>
        </p:txBody>
      </p:sp>
      <p:sp>
        <p:nvSpPr>
          <p:cNvPr id="6" name="Footer Placeholder 4">
            <a:extLst>
              <a:ext uri="{FF2B5EF4-FFF2-40B4-BE49-F238E27FC236}">
                <a16:creationId xmlns:a16="http://schemas.microsoft.com/office/drawing/2014/main" id="{1A9503E3-3D34-4722-AAD9-7C0D5D01B04F}"/>
              </a:ext>
            </a:extLst>
          </p:cNvPr>
          <p:cNvSpPr>
            <a:spLocks noGrp="1"/>
          </p:cNvSpPr>
          <p:nvPr>
            <p:ph type="ftr" sz="quarter" idx="11"/>
          </p:nvPr>
        </p:nvSpPr>
        <p:spPr/>
        <p:txBody>
          <a:bodyPr/>
          <a:lstStyle>
            <a:lvl1pPr>
              <a:defRPr/>
            </a:lvl1pPr>
          </a:lstStyle>
          <a:p>
            <a:pPr>
              <a:defRPr/>
            </a:pPr>
            <a:endParaRPr lang="es-CO"/>
          </a:p>
        </p:txBody>
      </p:sp>
      <p:sp>
        <p:nvSpPr>
          <p:cNvPr id="7" name="Slide Number Placeholder 5">
            <a:extLst>
              <a:ext uri="{FF2B5EF4-FFF2-40B4-BE49-F238E27FC236}">
                <a16:creationId xmlns:a16="http://schemas.microsoft.com/office/drawing/2014/main" id="{4349D544-3ECD-437A-83DD-770C41160853}"/>
              </a:ext>
            </a:extLst>
          </p:cNvPr>
          <p:cNvSpPr>
            <a:spLocks noGrp="1"/>
          </p:cNvSpPr>
          <p:nvPr>
            <p:ph type="sldNum" sz="quarter" idx="12"/>
          </p:nvPr>
        </p:nvSpPr>
        <p:spPr/>
        <p:txBody>
          <a:bodyPr/>
          <a:lstStyle>
            <a:lvl1pPr>
              <a:defRPr/>
            </a:lvl1pPr>
          </a:lstStyle>
          <a:p>
            <a:pPr>
              <a:defRPr/>
            </a:pPr>
            <a:fld id="{F2226ABF-DED6-4171-9690-BA866263B1A2}" type="slidenum">
              <a:rPr lang="es-CO" smtClean="0"/>
              <a:pPr>
                <a:defRPr/>
              </a:pPr>
              <a:t>‹Nº›</a:t>
            </a:fld>
            <a:endParaRPr lang="es-CO"/>
          </a:p>
        </p:txBody>
      </p:sp>
    </p:spTree>
    <p:extLst>
      <p:ext uri="{BB962C8B-B14F-4D97-AF65-F5344CB8AC3E}">
        <p14:creationId xmlns:p14="http://schemas.microsoft.com/office/powerpoint/2010/main" val="267376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315395"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45653" y="995364"/>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31539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7624A95C-12D1-415A-BBE1-32AE41FB9BD4}"/>
              </a:ext>
            </a:extLst>
          </p:cNvPr>
          <p:cNvSpPr>
            <a:spLocks noGrp="1"/>
          </p:cNvSpPr>
          <p:nvPr>
            <p:ph type="dt" sz="half" idx="10"/>
          </p:nvPr>
        </p:nvSpPr>
        <p:spPr/>
        <p:txBody>
          <a:bodyPr/>
          <a:lstStyle>
            <a:lvl1pPr>
              <a:defRPr/>
            </a:lvl1pPr>
          </a:lstStyle>
          <a:p>
            <a:pPr>
              <a:defRPr/>
            </a:pPr>
            <a:fld id="{747B5DF9-B0E6-4EC0-ACF9-AD203B0AD1E4}" type="datetimeFigureOut">
              <a:rPr lang="es-CO" smtClean="0"/>
              <a:pPr>
                <a:defRPr/>
              </a:pPr>
              <a:t>4/12/2024</a:t>
            </a:fld>
            <a:endParaRPr lang="es-CO" dirty="0"/>
          </a:p>
        </p:txBody>
      </p:sp>
      <p:sp>
        <p:nvSpPr>
          <p:cNvPr id="6" name="Footer Placeholder 4">
            <a:extLst>
              <a:ext uri="{FF2B5EF4-FFF2-40B4-BE49-F238E27FC236}">
                <a16:creationId xmlns:a16="http://schemas.microsoft.com/office/drawing/2014/main" id="{3F077874-8E27-49A4-A945-66B1A0AAA3D7}"/>
              </a:ext>
            </a:extLst>
          </p:cNvPr>
          <p:cNvSpPr>
            <a:spLocks noGrp="1"/>
          </p:cNvSpPr>
          <p:nvPr>
            <p:ph type="ftr" sz="quarter" idx="11"/>
          </p:nvPr>
        </p:nvSpPr>
        <p:spPr/>
        <p:txBody>
          <a:bodyPr/>
          <a:lstStyle>
            <a:lvl1pPr>
              <a:defRPr/>
            </a:lvl1pPr>
          </a:lstStyle>
          <a:p>
            <a:pPr>
              <a:defRPr/>
            </a:pPr>
            <a:endParaRPr lang="es-CO"/>
          </a:p>
        </p:txBody>
      </p:sp>
      <p:sp>
        <p:nvSpPr>
          <p:cNvPr id="7" name="Slide Number Placeholder 5">
            <a:extLst>
              <a:ext uri="{FF2B5EF4-FFF2-40B4-BE49-F238E27FC236}">
                <a16:creationId xmlns:a16="http://schemas.microsoft.com/office/drawing/2014/main" id="{41B891C0-831B-456B-8256-DB68F06A77C1}"/>
              </a:ext>
            </a:extLst>
          </p:cNvPr>
          <p:cNvSpPr>
            <a:spLocks noGrp="1"/>
          </p:cNvSpPr>
          <p:nvPr>
            <p:ph type="sldNum" sz="quarter" idx="12"/>
          </p:nvPr>
        </p:nvSpPr>
        <p:spPr/>
        <p:txBody>
          <a:bodyPr/>
          <a:lstStyle>
            <a:lvl1pPr>
              <a:defRPr/>
            </a:lvl1pPr>
          </a:lstStyle>
          <a:p>
            <a:pPr>
              <a:defRPr/>
            </a:pPr>
            <a:fld id="{20E3FD8C-2E9A-4E34-9526-516B245CBEE4}" type="slidenum">
              <a:rPr lang="es-CO" smtClean="0"/>
              <a:pPr>
                <a:defRPr/>
              </a:pPr>
              <a:t>‹Nº›</a:t>
            </a:fld>
            <a:endParaRPr lang="es-CO"/>
          </a:p>
        </p:txBody>
      </p:sp>
    </p:spTree>
    <p:extLst>
      <p:ext uri="{BB962C8B-B14F-4D97-AF65-F5344CB8AC3E}">
        <p14:creationId xmlns:p14="http://schemas.microsoft.com/office/powerpoint/2010/main" val="168604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12">
            <a:extLst>
              <a:ext uri="{FF2B5EF4-FFF2-40B4-BE49-F238E27FC236}">
                <a16:creationId xmlns:a16="http://schemas.microsoft.com/office/drawing/2014/main" id="{AE8EA61F-0E32-4BE6-9A88-3013391A749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583" y="0"/>
            <a:ext cx="12714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D4958A18-88E3-40C0-A0EF-9BAA6109CE52}"/>
              </a:ext>
            </a:extLst>
          </p:cNvPr>
          <p:cNvSpPr>
            <a:spLocks noGrp="1"/>
          </p:cNvSpPr>
          <p:nvPr>
            <p:ph type="title"/>
          </p:nvPr>
        </p:nvSpPr>
        <p:spPr bwMode="auto">
          <a:xfrm>
            <a:off x="2207685" y="365126"/>
            <a:ext cx="932603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n-US" altLang="es-CO"/>
          </a:p>
        </p:txBody>
      </p:sp>
      <p:sp>
        <p:nvSpPr>
          <p:cNvPr id="1028" name="Text Placeholder 2">
            <a:extLst>
              <a:ext uri="{FF2B5EF4-FFF2-40B4-BE49-F238E27FC236}">
                <a16:creationId xmlns:a16="http://schemas.microsoft.com/office/drawing/2014/main" id="{C72549DE-E658-4341-97ED-EA75635B8CD2}"/>
              </a:ext>
            </a:extLst>
          </p:cNvPr>
          <p:cNvSpPr>
            <a:spLocks noGrp="1"/>
          </p:cNvSpPr>
          <p:nvPr>
            <p:ph type="body" idx="1"/>
          </p:nvPr>
        </p:nvSpPr>
        <p:spPr bwMode="auto">
          <a:xfrm>
            <a:off x="1018117" y="1598613"/>
            <a:ext cx="105156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Editar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sp>
        <p:nvSpPr>
          <p:cNvPr id="4" name="Date Placeholder 3">
            <a:extLst>
              <a:ext uri="{FF2B5EF4-FFF2-40B4-BE49-F238E27FC236}">
                <a16:creationId xmlns:a16="http://schemas.microsoft.com/office/drawing/2014/main" id="{C6AF63ED-142E-4452-B249-D48F47EAD492}"/>
              </a:ext>
            </a:extLst>
          </p:cNvPr>
          <p:cNvSpPr>
            <a:spLocks noGrp="1"/>
          </p:cNvSpPr>
          <p:nvPr>
            <p:ph type="dt" sz="half" idx="2"/>
          </p:nvPr>
        </p:nvSpPr>
        <p:spPr>
          <a:xfrm>
            <a:off x="1018117" y="6140451"/>
            <a:ext cx="1437216"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C38AF97-B6CF-42BE-A731-A06D26139B4A}" type="datetimeFigureOut">
              <a:rPr lang="es-CO" smtClean="0"/>
              <a:pPr>
                <a:defRPr/>
              </a:pPr>
              <a:t>4/12/2024</a:t>
            </a:fld>
            <a:endParaRPr lang="es-CO" dirty="0"/>
          </a:p>
        </p:txBody>
      </p:sp>
      <p:sp>
        <p:nvSpPr>
          <p:cNvPr id="5" name="Footer Placeholder 4">
            <a:extLst>
              <a:ext uri="{FF2B5EF4-FFF2-40B4-BE49-F238E27FC236}">
                <a16:creationId xmlns:a16="http://schemas.microsoft.com/office/drawing/2014/main" id="{044F1A8E-5C5B-43AA-9EB4-84AE1543774F}"/>
              </a:ext>
            </a:extLst>
          </p:cNvPr>
          <p:cNvSpPr>
            <a:spLocks noGrp="1"/>
          </p:cNvSpPr>
          <p:nvPr>
            <p:ph type="ftr" sz="quarter" idx="3"/>
          </p:nvPr>
        </p:nvSpPr>
        <p:spPr>
          <a:xfrm>
            <a:off x="3708400" y="611187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s-CO"/>
          </a:p>
        </p:txBody>
      </p:sp>
      <p:sp>
        <p:nvSpPr>
          <p:cNvPr id="6" name="Slide Number Placeholder 5">
            <a:extLst>
              <a:ext uri="{FF2B5EF4-FFF2-40B4-BE49-F238E27FC236}">
                <a16:creationId xmlns:a16="http://schemas.microsoft.com/office/drawing/2014/main" id="{3932EE80-227B-4CDF-989F-70B0646C5356}"/>
              </a:ext>
            </a:extLst>
          </p:cNvPr>
          <p:cNvSpPr>
            <a:spLocks noGrp="1"/>
          </p:cNvSpPr>
          <p:nvPr>
            <p:ph type="sldNum" sz="quarter" idx="4"/>
          </p:nvPr>
        </p:nvSpPr>
        <p:spPr>
          <a:xfrm>
            <a:off x="10193868" y="6102351"/>
            <a:ext cx="13504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2226ABF-DED6-4171-9690-BA866263B1A2}" type="slidenum">
              <a:rPr lang="es-CO" smtClean="0"/>
              <a:pPr>
                <a:defRPr/>
              </a:pPr>
              <a:t>‹Nº›</a:t>
            </a:fld>
            <a:endParaRPr lang="es-CO"/>
          </a:p>
        </p:txBody>
      </p:sp>
    </p:spTree>
    <p:extLst>
      <p:ext uri="{BB962C8B-B14F-4D97-AF65-F5344CB8AC3E}">
        <p14:creationId xmlns:p14="http://schemas.microsoft.com/office/powerpoint/2010/main" val="37954151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proyectosvicerrectoria.netlify.app/proyecto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funlam.edu.co/modules/centroinvestigaciones/category.php?categoryid=17"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elvigia.cardonazu@amigo.edu.co"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trabajosdegrado.derecho@amigo.edu.co"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Users/dweb.comunicaciones/Library/Group Containers/L48J367XN4.com.infraware.PolarisOffice/EngineTemp/14706/fImage471832152503.jpeg"/>
          <p:cNvPicPr>
            <a:picLocks noChangeAspect="1"/>
          </p:cNvPicPr>
          <p:nvPr/>
        </p:nvPicPr>
        <p:blipFill rotWithShape="1">
          <a:blip r:embed="rId2" cstate="hqprint">
            <a:extLst>
              <a:ext uri="{28A0092B-C50C-407E-A947-70E740481C1C}">
                <a14:useLocalDpi xmlns:a14="http://schemas.microsoft.com/office/drawing/2010/main"/>
              </a:ext>
            </a:extLst>
          </a:blip>
          <a:stretch>
            <a:fillRect/>
          </a:stretch>
        </p:blipFill>
        <p:spPr>
          <a:xfrm>
            <a:off x="0" y="0"/>
            <a:ext cx="12193270" cy="6859270"/>
          </a:xfrm>
          <a:prstGeom prst="rect">
            <a:avLst/>
          </a:prstGeom>
          <a:noFill/>
        </p:spPr>
      </p:pic>
    </p:spTree>
    <p:extLst>
      <p:ext uri="{BB962C8B-B14F-4D97-AF65-F5344CB8AC3E}">
        <p14:creationId xmlns:p14="http://schemas.microsoft.com/office/powerpoint/2010/main" val="332395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47CD1C-CD05-489C-8338-8BC14D73B7F9}"/>
              </a:ext>
            </a:extLst>
          </p:cNvPr>
          <p:cNvPicPr>
            <a:picLocks noChangeAspect="1"/>
          </p:cNvPicPr>
          <p:nvPr/>
        </p:nvPicPr>
        <p:blipFill>
          <a:blip r:embed="rId2"/>
          <a:stretch>
            <a:fillRect/>
          </a:stretch>
        </p:blipFill>
        <p:spPr>
          <a:xfrm>
            <a:off x="0" y="0"/>
            <a:ext cx="12192000" cy="6857999"/>
          </a:xfrm>
          <a:prstGeom prst="rect">
            <a:avLst/>
          </a:prstGeom>
        </p:spPr>
      </p:pic>
      <p:sp>
        <p:nvSpPr>
          <p:cNvPr id="2" name="Título 1">
            <a:extLst>
              <a:ext uri="{FF2B5EF4-FFF2-40B4-BE49-F238E27FC236}">
                <a16:creationId xmlns:a16="http://schemas.microsoft.com/office/drawing/2014/main" id="{A6D4BFDF-A1C5-4C5C-8815-6803FE9F3C30}"/>
              </a:ext>
            </a:extLst>
          </p:cNvPr>
          <p:cNvSpPr>
            <a:spLocks noGrp="1"/>
          </p:cNvSpPr>
          <p:nvPr>
            <p:ph type="title"/>
          </p:nvPr>
        </p:nvSpPr>
        <p:spPr>
          <a:xfrm>
            <a:off x="1529179" y="107576"/>
            <a:ext cx="7157621" cy="941295"/>
          </a:xfrm>
        </p:spPr>
        <p:txBody>
          <a:bodyPr/>
          <a:lstStyle/>
          <a:p>
            <a:pPr algn="ctr"/>
            <a:r>
              <a:rPr lang="es-CO" sz="3600" dirty="0"/>
              <a:t>Generalidades de la Inscripción del Trabajo de Grado.</a:t>
            </a:r>
          </a:p>
        </p:txBody>
      </p:sp>
      <p:sp>
        <p:nvSpPr>
          <p:cNvPr id="3" name="Marcador de contenido 2">
            <a:extLst>
              <a:ext uri="{FF2B5EF4-FFF2-40B4-BE49-F238E27FC236}">
                <a16:creationId xmlns:a16="http://schemas.microsoft.com/office/drawing/2014/main" id="{A3177815-CB03-4294-9CA1-6B7C82BEB3B6}"/>
              </a:ext>
            </a:extLst>
          </p:cNvPr>
          <p:cNvSpPr>
            <a:spLocks noGrp="1"/>
          </p:cNvSpPr>
          <p:nvPr>
            <p:ph idx="1"/>
          </p:nvPr>
        </p:nvSpPr>
        <p:spPr>
          <a:xfrm>
            <a:off x="3302288" y="1156447"/>
            <a:ext cx="8068236" cy="5003015"/>
          </a:xfrm>
          <a:solidFill>
            <a:schemeClr val="bg1"/>
          </a:solidFill>
        </p:spPr>
        <p:txBody>
          <a:bodyPr/>
          <a:lstStyle/>
          <a:p>
            <a:pPr marL="0" indent="0" algn="just">
              <a:buNone/>
            </a:pPr>
            <a:r>
              <a:rPr lang="es-CO" sz="2400" dirty="0"/>
              <a:t>Se asigna asesor(a) con 16 horas para acompañar la escritura del artículo </a:t>
            </a:r>
            <a:r>
              <a:rPr lang="es-CO" sz="2400" b="1" dirty="0">
                <a:solidFill>
                  <a:srgbClr val="00B050"/>
                </a:solidFill>
              </a:rPr>
              <a:t>durante el semestre, por una sola vez</a:t>
            </a:r>
            <a:r>
              <a:rPr lang="es-CO" sz="2400" b="1" dirty="0"/>
              <a:t>. </a:t>
            </a:r>
            <a:r>
              <a:rPr lang="es-CO" sz="2400" dirty="0"/>
              <a:t>Su función es verificar la coherencia interna y externa del texto respecto a su especialidad, vigencia, pertinencia y actualidad. Apoyar desde su experticia. Otorgar el aval para nombrar evaluadores. </a:t>
            </a:r>
            <a:r>
              <a:rPr lang="es-CO" sz="2400" u="sng" dirty="0"/>
              <a:t>Se deben realizar al menos 4 encuentros con el asesor(a) temático (virtuales o presenciales) siempre dentro de la Universidad.</a:t>
            </a:r>
          </a:p>
          <a:p>
            <a:pPr marL="0" indent="0" algn="just">
              <a:buNone/>
            </a:pPr>
            <a:endParaRPr lang="es-CO" sz="2400" dirty="0"/>
          </a:p>
          <a:p>
            <a:pPr marL="0" indent="0" algn="just">
              <a:buNone/>
            </a:pPr>
            <a:r>
              <a:rPr lang="es-CO" sz="2400" dirty="0">
                <a:solidFill>
                  <a:srgbClr val="7030A0"/>
                </a:solidFill>
              </a:rPr>
              <a:t>Recuerde establecer un plan de trabajo y cumplir con los compromisos, el trabajo es de los estudiantes y no de los tutores. Ustedes son responsables de impulsar, avanzar, acatar las recomendaciones y cumplir con las fechas dentro del semestre.</a:t>
            </a:r>
          </a:p>
        </p:txBody>
      </p:sp>
      <p:pic>
        <p:nvPicPr>
          <p:cNvPr id="5" name="Gráfico 4" descr="Aula de clases con relleno sólido">
            <a:extLst>
              <a:ext uri="{FF2B5EF4-FFF2-40B4-BE49-F238E27FC236}">
                <a16:creationId xmlns:a16="http://schemas.microsoft.com/office/drawing/2014/main" id="{C77BCDD2-2B69-46AA-B649-9F14D89FAE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119" y="2136091"/>
            <a:ext cx="2854050" cy="2854050"/>
          </a:xfrm>
          <a:prstGeom prst="rect">
            <a:avLst/>
          </a:prstGeom>
        </p:spPr>
      </p:pic>
    </p:spTree>
    <p:extLst>
      <p:ext uri="{BB962C8B-B14F-4D97-AF65-F5344CB8AC3E}">
        <p14:creationId xmlns:p14="http://schemas.microsoft.com/office/powerpoint/2010/main" val="379796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6C960E4-E221-4AE0-948B-B2C47416B244}"/>
              </a:ext>
            </a:extLst>
          </p:cNvPr>
          <p:cNvPicPr>
            <a:picLocks noChangeAspect="1"/>
          </p:cNvPicPr>
          <p:nvPr/>
        </p:nvPicPr>
        <p:blipFill>
          <a:blip r:embed="rId2"/>
          <a:stretch>
            <a:fillRect/>
          </a:stretch>
        </p:blipFill>
        <p:spPr>
          <a:xfrm>
            <a:off x="0" y="51853"/>
            <a:ext cx="12192000" cy="6857999"/>
          </a:xfrm>
          <a:prstGeom prst="rect">
            <a:avLst/>
          </a:prstGeom>
        </p:spPr>
      </p:pic>
      <p:sp>
        <p:nvSpPr>
          <p:cNvPr id="11" name="Elipse 10">
            <a:extLst>
              <a:ext uri="{FF2B5EF4-FFF2-40B4-BE49-F238E27FC236}">
                <a16:creationId xmlns:a16="http://schemas.microsoft.com/office/drawing/2014/main" id="{ACA8055D-BC75-41CC-87CC-B9A4A8AFA5D1}"/>
              </a:ext>
            </a:extLst>
          </p:cNvPr>
          <p:cNvSpPr/>
          <p:nvPr/>
        </p:nvSpPr>
        <p:spPr>
          <a:xfrm>
            <a:off x="1317812" y="564777"/>
            <a:ext cx="2595283" cy="130436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t>Solicitud de evaluación por parte del estudiante con aval del tutor(a)</a:t>
            </a:r>
          </a:p>
        </p:txBody>
      </p:sp>
      <p:cxnSp>
        <p:nvCxnSpPr>
          <p:cNvPr id="16" name="Conector recto de flecha 15">
            <a:extLst>
              <a:ext uri="{FF2B5EF4-FFF2-40B4-BE49-F238E27FC236}">
                <a16:creationId xmlns:a16="http://schemas.microsoft.com/office/drawing/2014/main" id="{CAD139A3-BC3B-44A5-B7BA-52C128D0E2C6}"/>
              </a:ext>
            </a:extLst>
          </p:cNvPr>
          <p:cNvCxnSpPr>
            <a:cxnSpLocks/>
          </p:cNvCxnSpPr>
          <p:nvPr/>
        </p:nvCxnSpPr>
        <p:spPr>
          <a:xfrm>
            <a:off x="3913095" y="1203512"/>
            <a:ext cx="927846" cy="1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esquinas superiores, una redondeada y la otra cortada 16">
            <a:extLst>
              <a:ext uri="{FF2B5EF4-FFF2-40B4-BE49-F238E27FC236}">
                <a16:creationId xmlns:a16="http://schemas.microsoft.com/office/drawing/2014/main" id="{44DF93BD-F714-4D0F-8E23-1BC1CA367494}"/>
              </a:ext>
            </a:extLst>
          </p:cNvPr>
          <p:cNvSpPr/>
          <p:nvPr/>
        </p:nvSpPr>
        <p:spPr>
          <a:xfrm>
            <a:off x="4907060" y="40814"/>
            <a:ext cx="3061447" cy="1304365"/>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Verificación por parte del Comité del cumplimiento de aspectos formales. </a:t>
            </a:r>
          </a:p>
        </p:txBody>
      </p:sp>
      <p:cxnSp>
        <p:nvCxnSpPr>
          <p:cNvPr id="20" name="Conector recto de flecha 19">
            <a:extLst>
              <a:ext uri="{FF2B5EF4-FFF2-40B4-BE49-F238E27FC236}">
                <a16:creationId xmlns:a16="http://schemas.microsoft.com/office/drawing/2014/main" id="{BB455059-4D95-4AAB-BC0E-81438F5C065C}"/>
              </a:ext>
            </a:extLst>
          </p:cNvPr>
          <p:cNvCxnSpPr>
            <a:cxnSpLocks/>
          </p:cNvCxnSpPr>
          <p:nvPr/>
        </p:nvCxnSpPr>
        <p:spPr>
          <a:xfrm flipV="1">
            <a:off x="8019207" y="810651"/>
            <a:ext cx="1129552" cy="1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761CBD47-DBC8-4563-BD5F-1A5EE6B6C6CC}"/>
              </a:ext>
            </a:extLst>
          </p:cNvPr>
          <p:cNvSpPr txBox="1"/>
          <p:nvPr/>
        </p:nvSpPr>
        <p:spPr>
          <a:xfrm>
            <a:off x="8254530" y="549372"/>
            <a:ext cx="658906" cy="369332"/>
          </a:xfrm>
          <a:prstGeom prst="rect">
            <a:avLst/>
          </a:prstGeom>
          <a:noFill/>
        </p:spPr>
        <p:txBody>
          <a:bodyPr wrap="square" rtlCol="0">
            <a:spAutoFit/>
          </a:bodyPr>
          <a:lstStyle/>
          <a:p>
            <a:r>
              <a:rPr lang="es-CO" dirty="0"/>
              <a:t>NO</a:t>
            </a:r>
          </a:p>
        </p:txBody>
      </p:sp>
      <p:sp>
        <p:nvSpPr>
          <p:cNvPr id="22" name="Rectángulo 21">
            <a:extLst>
              <a:ext uri="{FF2B5EF4-FFF2-40B4-BE49-F238E27FC236}">
                <a16:creationId xmlns:a16="http://schemas.microsoft.com/office/drawing/2014/main" id="{FC46BAFE-61A8-488B-8C12-CF367650A004}"/>
              </a:ext>
            </a:extLst>
          </p:cNvPr>
          <p:cNvSpPr/>
          <p:nvPr/>
        </p:nvSpPr>
        <p:spPr>
          <a:xfrm>
            <a:off x="9148760" y="320772"/>
            <a:ext cx="2571194" cy="90627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Se remite correo para subsanar plazo 1 día</a:t>
            </a:r>
          </a:p>
        </p:txBody>
      </p:sp>
      <p:cxnSp>
        <p:nvCxnSpPr>
          <p:cNvPr id="24" name="Conector recto de flecha 23">
            <a:extLst>
              <a:ext uri="{FF2B5EF4-FFF2-40B4-BE49-F238E27FC236}">
                <a16:creationId xmlns:a16="http://schemas.microsoft.com/office/drawing/2014/main" id="{2745A9D6-BE8B-4C9D-AE38-17BEDA558140}"/>
              </a:ext>
            </a:extLst>
          </p:cNvPr>
          <p:cNvCxnSpPr>
            <a:cxnSpLocks/>
          </p:cNvCxnSpPr>
          <p:nvPr/>
        </p:nvCxnSpPr>
        <p:spPr>
          <a:xfrm>
            <a:off x="6371664" y="1227046"/>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FBD3BA82-23E2-475D-BA1E-607D07D90DA5}"/>
              </a:ext>
            </a:extLst>
          </p:cNvPr>
          <p:cNvSpPr txBox="1"/>
          <p:nvPr/>
        </p:nvSpPr>
        <p:spPr>
          <a:xfrm>
            <a:off x="6376437" y="1323199"/>
            <a:ext cx="580464" cy="369332"/>
          </a:xfrm>
          <a:prstGeom prst="rect">
            <a:avLst/>
          </a:prstGeom>
          <a:noFill/>
        </p:spPr>
        <p:txBody>
          <a:bodyPr wrap="square" rtlCol="0">
            <a:spAutoFit/>
          </a:bodyPr>
          <a:lstStyle/>
          <a:p>
            <a:r>
              <a:rPr lang="es-CO" dirty="0"/>
              <a:t>SI</a:t>
            </a:r>
          </a:p>
        </p:txBody>
      </p:sp>
      <p:sp>
        <p:nvSpPr>
          <p:cNvPr id="26" name="Rectángulo: esquinas superiores, una redondeada y la otra cortada 25">
            <a:extLst>
              <a:ext uri="{FF2B5EF4-FFF2-40B4-BE49-F238E27FC236}">
                <a16:creationId xmlns:a16="http://schemas.microsoft.com/office/drawing/2014/main" id="{C7244D4A-E536-47EE-AC05-78508F58585E}"/>
              </a:ext>
            </a:extLst>
          </p:cNvPr>
          <p:cNvSpPr/>
          <p:nvPr/>
        </p:nvSpPr>
        <p:spPr>
          <a:xfrm>
            <a:off x="4909297" y="1681344"/>
            <a:ext cx="2924734" cy="766483"/>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Revisión </a:t>
            </a:r>
            <a:r>
              <a:rPr lang="es-CO" dirty="0" err="1"/>
              <a:t>Turnitin</a:t>
            </a:r>
            <a:r>
              <a:rPr lang="es-CO" dirty="0"/>
              <a:t> menor a 30%</a:t>
            </a:r>
          </a:p>
        </p:txBody>
      </p:sp>
      <p:sp>
        <p:nvSpPr>
          <p:cNvPr id="27" name="CuadroTexto 26">
            <a:extLst>
              <a:ext uri="{FF2B5EF4-FFF2-40B4-BE49-F238E27FC236}">
                <a16:creationId xmlns:a16="http://schemas.microsoft.com/office/drawing/2014/main" id="{199BE2DB-A3BC-4742-8BDD-8AAD243A6855}"/>
              </a:ext>
            </a:extLst>
          </p:cNvPr>
          <p:cNvSpPr txBox="1"/>
          <p:nvPr/>
        </p:nvSpPr>
        <p:spPr>
          <a:xfrm>
            <a:off x="8226802" y="1695252"/>
            <a:ext cx="521639" cy="369332"/>
          </a:xfrm>
          <a:prstGeom prst="rect">
            <a:avLst/>
          </a:prstGeom>
          <a:noFill/>
        </p:spPr>
        <p:txBody>
          <a:bodyPr wrap="square" rtlCol="0">
            <a:spAutoFit/>
          </a:bodyPr>
          <a:lstStyle/>
          <a:p>
            <a:pPr algn="ctr"/>
            <a:r>
              <a:rPr lang="es-CO" dirty="0"/>
              <a:t>NO</a:t>
            </a:r>
          </a:p>
        </p:txBody>
      </p:sp>
      <p:cxnSp>
        <p:nvCxnSpPr>
          <p:cNvPr id="29" name="Conector recto de flecha 28">
            <a:extLst>
              <a:ext uri="{FF2B5EF4-FFF2-40B4-BE49-F238E27FC236}">
                <a16:creationId xmlns:a16="http://schemas.microsoft.com/office/drawing/2014/main" id="{4B028571-6BE4-4D85-8A22-4F825A01EF43}"/>
              </a:ext>
            </a:extLst>
          </p:cNvPr>
          <p:cNvCxnSpPr>
            <a:cxnSpLocks/>
          </p:cNvCxnSpPr>
          <p:nvPr/>
        </p:nvCxnSpPr>
        <p:spPr>
          <a:xfrm flipV="1">
            <a:off x="7881381" y="2001181"/>
            <a:ext cx="121247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Elipse 30">
            <a:extLst>
              <a:ext uri="{FF2B5EF4-FFF2-40B4-BE49-F238E27FC236}">
                <a16:creationId xmlns:a16="http://schemas.microsoft.com/office/drawing/2014/main" id="{A40AD0D8-7E88-4EF3-8AE2-84F82DF7DDD4}"/>
              </a:ext>
            </a:extLst>
          </p:cNvPr>
          <p:cNvSpPr/>
          <p:nvPr/>
        </p:nvSpPr>
        <p:spPr>
          <a:xfrm>
            <a:off x="9141210" y="1577991"/>
            <a:ext cx="2888289" cy="9705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Se detecta plagio o mala práctica </a:t>
            </a:r>
            <a:r>
              <a:rPr lang="es-CO" b="1" dirty="0">
                <a:solidFill>
                  <a:schemeClr val="tx1"/>
                </a:solidFill>
              </a:rPr>
              <a:t>Termina proceso </a:t>
            </a:r>
          </a:p>
        </p:txBody>
      </p:sp>
      <p:cxnSp>
        <p:nvCxnSpPr>
          <p:cNvPr id="33" name="Conector recto de flecha 32">
            <a:extLst>
              <a:ext uri="{FF2B5EF4-FFF2-40B4-BE49-F238E27FC236}">
                <a16:creationId xmlns:a16="http://schemas.microsoft.com/office/drawing/2014/main" id="{7EB51013-DE5B-4C36-B421-F72D2E1FD55A}"/>
              </a:ext>
            </a:extLst>
          </p:cNvPr>
          <p:cNvCxnSpPr/>
          <p:nvPr/>
        </p:nvCxnSpPr>
        <p:spPr>
          <a:xfrm>
            <a:off x="6371664" y="2447827"/>
            <a:ext cx="0" cy="524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ángulo: esquinas superiores, una redondeada y la otra cortada 33">
            <a:extLst>
              <a:ext uri="{FF2B5EF4-FFF2-40B4-BE49-F238E27FC236}">
                <a16:creationId xmlns:a16="http://schemas.microsoft.com/office/drawing/2014/main" id="{6CF1F713-2AC6-4469-B0B2-842E3B48DD11}"/>
              </a:ext>
            </a:extLst>
          </p:cNvPr>
          <p:cNvSpPr/>
          <p:nvPr/>
        </p:nvSpPr>
        <p:spPr>
          <a:xfrm>
            <a:off x="4988577" y="3003197"/>
            <a:ext cx="2924734" cy="766483"/>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Se remite a dos evaluadores Expertos - Aprobación</a:t>
            </a:r>
          </a:p>
        </p:txBody>
      </p:sp>
      <p:sp>
        <p:nvSpPr>
          <p:cNvPr id="36" name="CuadroTexto 35">
            <a:extLst>
              <a:ext uri="{FF2B5EF4-FFF2-40B4-BE49-F238E27FC236}">
                <a16:creationId xmlns:a16="http://schemas.microsoft.com/office/drawing/2014/main" id="{01D2E848-D124-43F2-9A6B-924359263515}"/>
              </a:ext>
            </a:extLst>
          </p:cNvPr>
          <p:cNvSpPr txBox="1"/>
          <p:nvPr/>
        </p:nvSpPr>
        <p:spPr>
          <a:xfrm>
            <a:off x="6371664" y="2481911"/>
            <a:ext cx="580464" cy="369332"/>
          </a:xfrm>
          <a:prstGeom prst="rect">
            <a:avLst/>
          </a:prstGeom>
          <a:noFill/>
        </p:spPr>
        <p:txBody>
          <a:bodyPr wrap="square" rtlCol="0">
            <a:spAutoFit/>
          </a:bodyPr>
          <a:lstStyle/>
          <a:p>
            <a:r>
              <a:rPr lang="es-CO" dirty="0"/>
              <a:t>SI</a:t>
            </a:r>
          </a:p>
        </p:txBody>
      </p:sp>
      <p:sp>
        <p:nvSpPr>
          <p:cNvPr id="37" name="CuadroTexto 36">
            <a:extLst>
              <a:ext uri="{FF2B5EF4-FFF2-40B4-BE49-F238E27FC236}">
                <a16:creationId xmlns:a16="http://schemas.microsoft.com/office/drawing/2014/main" id="{4A2CE427-B824-4B2A-90EC-998B3ED9FA95}"/>
              </a:ext>
            </a:extLst>
          </p:cNvPr>
          <p:cNvSpPr txBox="1"/>
          <p:nvPr/>
        </p:nvSpPr>
        <p:spPr>
          <a:xfrm>
            <a:off x="8166285" y="3082932"/>
            <a:ext cx="521639" cy="369332"/>
          </a:xfrm>
          <a:prstGeom prst="rect">
            <a:avLst/>
          </a:prstGeom>
          <a:noFill/>
        </p:spPr>
        <p:txBody>
          <a:bodyPr wrap="square" rtlCol="0">
            <a:spAutoFit/>
          </a:bodyPr>
          <a:lstStyle/>
          <a:p>
            <a:pPr algn="ctr"/>
            <a:r>
              <a:rPr lang="es-CO" dirty="0"/>
              <a:t>NO</a:t>
            </a:r>
          </a:p>
        </p:txBody>
      </p:sp>
      <p:cxnSp>
        <p:nvCxnSpPr>
          <p:cNvPr id="41" name="Conector recto de flecha 40">
            <a:extLst>
              <a:ext uri="{FF2B5EF4-FFF2-40B4-BE49-F238E27FC236}">
                <a16:creationId xmlns:a16="http://schemas.microsoft.com/office/drawing/2014/main" id="{696666CE-2B43-45AB-8D4E-8EE169FD47D0}"/>
              </a:ext>
            </a:extLst>
          </p:cNvPr>
          <p:cNvCxnSpPr>
            <a:cxnSpLocks/>
          </p:cNvCxnSpPr>
          <p:nvPr/>
        </p:nvCxnSpPr>
        <p:spPr>
          <a:xfrm>
            <a:off x="7951140" y="3383824"/>
            <a:ext cx="10729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Elipse 41">
            <a:extLst>
              <a:ext uri="{FF2B5EF4-FFF2-40B4-BE49-F238E27FC236}">
                <a16:creationId xmlns:a16="http://schemas.microsoft.com/office/drawing/2014/main" id="{62247F71-BDFD-4555-83DC-89F67C041705}"/>
              </a:ext>
            </a:extLst>
          </p:cNvPr>
          <p:cNvSpPr/>
          <p:nvPr/>
        </p:nvSpPr>
        <p:spPr>
          <a:xfrm>
            <a:off x="9104769" y="2857753"/>
            <a:ext cx="2924732" cy="10663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solidFill>
              </a:rPr>
              <a:t>Una o ambas </a:t>
            </a:r>
            <a:r>
              <a:rPr lang="es-CO" sz="1600" dirty="0">
                <a:solidFill>
                  <a:schemeClr val="tx1"/>
                </a:solidFill>
              </a:rPr>
              <a:t>evaluaciones </a:t>
            </a:r>
            <a:r>
              <a:rPr lang="es-CO" sz="1600" b="1" dirty="0">
                <a:solidFill>
                  <a:schemeClr val="tx1"/>
                </a:solidFill>
              </a:rPr>
              <a:t>No aceptan sustentación Termina proceso</a:t>
            </a:r>
          </a:p>
        </p:txBody>
      </p:sp>
      <p:sp>
        <p:nvSpPr>
          <p:cNvPr id="43" name="CuadroTexto 42">
            <a:extLst>
              <a:ext uri="{FF2B5EF4-FFF2-40B4-BE49-F238E27FC236}">
                <a16:creationId xmlns:a16="http://schemas.microsoft.com/office/drawing/2014/main" id="{C5F118E8-8599-490F-ACA5-8DFDE31D37CD}"/>
              </a:ext>
            </a:extLst>
          </p:cNvPr>
          <p:cNvSpPr txBox="1"/>
          <p:nvPr/>
        </p:nvSpPr>
        <p:spPr>
          <a:xfrm>
            <a:off x="6396316" y="3806425"/>
            <a:ext cx="580464" cy="369332"/>
          </a:xfrm>
          <a:prstGeom prst="rect">
            <a:avLst/>
          </a:prstGeom>
          <a:noFill/>
        </p:spPr>
        <p:txBody>
          <a:bodyPr wrap="square" rtlCol="0">
            <a:spAutoFit/>
          </a:bodyPr>
          <a:lstStyle/>
          <a:p>
            <a:r>
              <a:rPr lang="es-CO" dirty="0"/>
              <a:t>SI</a:t>
            </a:r>
          </a:p>
        </p:txBody>
      </p:sp>
      <p:cxnSp>
        <p:nvCxnSpPr>
          <p:cNvPr id="45" name="Conector recto de flecha 44">
            <a:extLst>
              <a:ext uri="{FF2B5EF4-FFF2-40B4-BE49-F238E27FC236}">
                <a16:creationId xmlns:a16="http://schemas.microsoft.com/office/drawing/2014/main" id="{7A74669F-330A-4544-B4B9-49E779093021}"/>
              </a:ext>
            </a:extLst>
          </p:cNvPr>
          <p:cNvCxnSpPr/>
          <p:nvPr/>
        </p:nvCxnSpPr>
        <p:spPr>
          <a:xfrm>
            <a:off x="6396316" y="3769680"/>
            <a:ext cx="0" cy="52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ángulo: esquinas superiores, una redondeada y la otra cortada 45">
            <a:extLst>
              <a:ext uri="{FF2B5EF4-FFF2-40B4-BE49-F238E27FC236}">
                <a16:creationId xmlns:a16="http://schemas.microsoft.com/office/drawing/2014/main" id="{86766091-193A-438A-A488-4AE6CB36047B}"/>
              </a:ext>
            </a:extLst>
          </p:cNvPr>
          <p:cNvSpPr/>
          <p:nvPr/>
        </p:nvSpPr>
        <p:spPr>
          <a:xfrm>
            <a:off x="4933949" y="4336650"/>
            <a:ext cx="2924734" cy="766483"/>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Sustentación Pública </a:t>
            </a:r>
          </a:p>
        </p:txBody>
      </p:sp>
      <p:sp>
        <p:nvSpPr>
          <p:cNvPr id="47" name="CuadroTexto 46">
            <a:extLst>
              <a:ext uri="{FF2B5EF4-FFF2-40B4-BE49-F238E27FC236}">
                <a16:creationId xmlns:a16="http://schemas.microsoft.com/office/drawing/2014/main" id="{6E75596F-D72C-4A76-8E99-18C7CB2A436C}"/>
              </a:ext>
            </a:extLst>
          </p:cNvPr>
          <p:cNvSpPr txBox="1"/>
          <p:nvPr/>
        </p:nvSpPr>
        <p:spPr>
          <a:xfrm>
            <a:off x="8093998" y="4424085"/>
            <a:ext cx="521639" cy="369332"/>
          </a:xfrm>
          <a:prstGeom prst="rect">
            <a:avLst/>
          </a:prstGeom>
          <a:noFill/>
        </p:spPr>
        <p:txBody>
          <a:bodyPr wrap="square" rtlCol="0">
            <a:spAutoFit/>
          </a:bodyPr>
          <a:lstStyle/>
          <a:p>
            <a:pPr algn="ctr"/>
            <a:r>
              <a:rPr lang="es-CO" dirty="0"/>
              <a:t>NO</a:t>
            </a:r>
          </a:p>
        </p:txBody>
      </p:sp>
      <p:cxnSp>
        <p:nvCxnSpPr>
          <p:cNvPr id="49" name="Conector recto de flecha 48">
            <a:extLst>
              <a:ext uri="{FF2B5EF4-FFF2-40B4-BE49-F238E27FC236}">
                <a16:creationId xmlns:a16="http://schemas.microsoft.com/office/drawing/2014/main" id="{018B3B29-E0EF-4F6C-B78C-7E69DF16EF50}"/>
              </a:ext>
            </a:extLst>
          </p:cNvPr>
          <p:cNvCxnSpPr/>
          <p:nvPr/>
        </p:nvCxnSpPr>
        <p:spPr>
          <a:xfrm>
            <a:off x="7796494" y="4772750"/>
            <a:ext cx="10729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 name="Imagen 50">
            <a:extLst>
              <a:ext uri="{FF2B5EF4-FFF2-40B4-BE49-F238E27FC236}">
                <a16:creationId xmlns:a16="http://schemas.microsoft.com/office/drawing/2014/main" id="{C99358E9-0462-4BA2-AFF7-1FF7B163EA9E}"/>
              </a:ext>
            </a:extLst>
          </p:cNvPr>
          <p:cNvPicPr>
            <a:picLocks noChangeAspect="1"/>
          </p:cNvPicPr>
          <p:nvPr/>
        </p:nvPicPr>
        <p:blipFill>
          <a:blip r:embed="rId3"/>
          <a:stretch>
            <a:fillRect/>
          </a:stretch>
        </p:blipFill>
        <p:spPr>
          <a:xfrm>
            <a:off x="6314013" y="4959199"/>
            <a:ext cx="164606" cy="609653"/>
          </a:xfrm>
          <a:prstGeom prst="rect">
            <a:avLst/>
          </a:prstGeom>
        </p:spPr>
      </p:pic>
      <p:sp>
        <p:nvSpPr>
          <p:cNvPr id="52" name="CuadroTexto 51">
            <a:extLst>
              <a:ext uri="{FF2B5EF4-FFF2-40B4-BE49-F238E27FC236}">
                <a16:creationId xmlns:a16="http://schemas.microsoft.com/office/drawing/2014/main" id="{569F18E2-EEC5-4C7E-8277-502FCEF808E8}"/>
              </a:ext>
            </a:extLst>
          </p:cNvPr>
          <p:cNvSpPr txBox="1"/>
          <p:nvPr/>
        </p:nvSpPr>
        <p:spPr>
          <a:xfrm>
            <a:off x="6413963" y="5055600"/>
            <a:ext cx="580464" cy="369332"/>
          </a:xfrm>
          <a:prstGeom prst="rect">
            <a:avLst/>
          </a:prstGeom>
          <a:noFill/>
        </p:spPr>
        <p:txBody>
          <a:bodyPr wrap="square" rtlCol="0">
            <a:spAutoFit/>
          </a:bodyPr>
          <a:lstStyle/>
          <a:p>
            <a:r>
              <a:rPr lang="es-CO" dirty="0"/>
              <a:t>SI</a:t>
            </a:r>
          </a:p>
        </p:txBody>
      </p:sp>
      <p:sp>
        <p:nvSpPr>
          <p:cNvPr id="53" name="Rectángulo: esquinas superiores, una redondeada y la otra cortada 52">
            <a:extLst>
              <a:ext uri="{FF2B5EF4-FFF2-40B4-BE49-F238E27FC236}">
                <a16:creationId xmlns:a16="http://schemas.microsoft.com/office/drawing/2014/main" id="{1B907EBF-5C38-4631-B6EC-21EF6EA82D78}"/>
              </a:ext>
            </a:extLst>
          </p:cNvPr>
          <p:cNvSpPr/>
          <p:nvPr/>
        </p:nvSpPr>
        <p:spPr>
          <a:xfrm>
            <a:off x="4936601" y="5451798"/>
            <a:ext cx="2924734" cy="766483"/>
          </a:xfrm>
          <a:prstGeom prst="snip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Remisión trabajo de grado a Biblioteca</a:t>
            </a:r>
          </a:p>
        </p:txBody>
      </p:sp>
      <p:sp>
        <p:nvSpPr>
          <p:cNvPr id="56" name="Elipse 55">
            <a:extLst>
              <a:ext uri="{FF2B5EF4-FFF2-40B4-BE49-F238E27FC236}">
                <a16:creationId xmlns:a16="http://schemas.microsoft.com/office/drawing/2014/main" id="{A935460B-2120-4EFD-825C-5CD585D3D5C5}"/>
              </a:ext>
            </a:extLst>
          </p:cNvPr>
          <p:cNvSpPr/>
          <p:nvPr/>
        </p:nvSpPr>
        <p:spPr>
          <a:xfrm>
            <a:off x="821112" y="3383824"/>
            <a:ext cx="2924734" cy="13638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Reporte cumplimiento requisito en Sistema Académico </a:t>
            </a:r>
          </a:p>
        </p:txBody>
      </p:sp>
      <p:sp>
        <p:nvSpPr>
          <p:cNvPr id="57" name="CuadroTexto 56">
            <a:extLst>
              <a:ext uri="{FF2B5EF4-FFF2-40B4-BE49-F238E27FC236}">
                <a16:creationId xmlns:a16="http://schemas.microsoft.com/office/drawing/2014/main" id="{F01A3EB5-44B8-4F88-94DE-F1AF26FF95AB}"/>
              </a:ext>
            </a:extLst>
          </p:cNvPr>
          <p:cNvSpPr txBox="1"/>
          <p:nvPr/>
        </p:nvSpPr>
        <p:spPr>
          <a:xfrm>
            <a:off x="4303056" y="4894693"/>
            <a:ext cx="580464" cy="369332"/>
          </a:xfrm>
          <a:prstGeom prst="rect">
            <a:avLst/>
          </a:prstGeom>
          <a:noFill/>
        </p:spPr>
        <p:txBody>
          <a:bodyPr wrap="square" rtlCol="0">
            <a:spAutoFit/>
          </a:bodyPr>
          <a:lstStyle/>
          <a:p>
            <a:r>
              <a:rPr lang="es-CO" dirty="0"/>
              <a:t>SI</a:t>
            </a:r>
          </a:p>
        </p:txBody>
      </p:sp>
      <p:cxnSp>
        <p:nvCxnSpPr>
          <p:cNvPr id="4" name="Conector: angular 3">
            <a:extLst>
              <a:ext uri="{FF2B5EF4-FFF2-40B4-BE49-F238E27FC236}">
                <a16:creationId xmlns:a16="http://schemas.microsoft.com/office/drawing/2014/main" id="{5AD6B354-81CD-406D-8051-6C73FDC87E76}"/>
              </a:ext>
            </a:extLst>
          </p:cNvPr>
          <p:cNvCxnSpPr>
            <a:cxnSpLocks/>
            <a:stCxn id="56" idx="6"/>
            <a:endCxn id="53" idx="2"/>
          </p:cNvCxnSpPr>
          <p:nvPr/>
        </p:nvCxnSpPr>
        <p:spPr>
          <a:xfrm>
            <a:off x="3745846" y="4065767"/>
            <a:ext cx="1190755" cy="1769273"/>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FFD84DE5-170C-4C80-9F2D-CD5A0FA218A0}"/>
              </a:ext>
            </a:extLst>
          </p:cNvPr>
          <p:cNvCxnSpPr>
            <a:cxnSpLocks/>
          </p:cNvCxnSpPr>
          <p:nvPr/>
        </p:nvCxnSpPr>
        <p:spPr>
          <a:xfrm flipH="1">
            <a:off x="3745846" y="5835039"/>
            <a:ext cx="106648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186940C0-761D-4D09-A0A0-02045A0A6D9D}"/>
              </a:ext>
            </a:extLst>
          </p:cNvPr>
          <p:cNvSpPr/>
          <p:nvPr/>
        </p:nvSpPr>
        <p:spPr>
          <a:xfrm>
            <a:off x="981635" y="5103134"/>
            <a:ext cx="2764211" cy="1228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Informe al Consejo de Facultad de Menciones</a:t>
            </a:r>
          </a:p>
        </p:txBody>
      </p:sp>
      <p:cxnSp>
        <p:nvCxnSpPr>
          <p:cNvPr id="15" name="Conector: angular 14">
            <a:extLst>
              <a:ext uri="{FF2B5EF4-FFF2-40B4-BE49-F238E27FC236}">
                <a16:creationId xmlns:a16="http://schemas.microsoft.com/office/drawing/2014/main" id="{172C5E10-9DA7-4171-9E9E-10AD7CA5269A}"/>
              </a:ext>
            </a:extLst>
          </p:cNvPr>
          <p:cNvCxnSpPr/>
          <p:nvPr/>
        </p:nvCxnSpPr>
        <p:spPr>
          <a:xfrm rot="10800000" flipV="1">
            <a:off x="6657688" y="1299351"/>
            <a:ext cx="3769388" cy="206334"/>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64F6DC3F-3BC9-4B61-8226-BCCA5B5A91A4}"/>
              </a:ext>
            </a:extLst>
          </p:cNvPr>
          <p:cNvSpPr txBox="1"/>
          <p:nvPr/>
        </p:nvSpPr>
        <p:spPr>
          <a:xfrm>
            <a:off x="682381" y="2159602"/>
            <a:ext cx="3230714" cy="923330"/>
          </a:xfrm>
          <a:prstGeom prst="rect">
            <a:avLst/>
          </a:prstGeom>
          <a:noFill/>
        </p:spPr>
        <p:txBody>
          <a:bodyPr wrap="square" rtlCol="0">
            <a:spAutoFit/>
          </a:bodyPr>
          <a:lstStyle/>
          <a:p>
            <a:r>
              <a:rPr lang="es-CO" dirty="0"/>
              <a:t>FLUJO PROCESO DE EVALUACIÓN DE LOS TRABAJOS DE GRADO</a:t>
            </a:r>
          </a:p>
        </p:txBody>
      </p:sp>
      <p:sp>
        <p:nvSpPr>
          <p:cNvPr id="39" name="Elipse 38">
            <a:extLst>
              <a:ext uri="{FF2B5EF4-FFF2-40B4-BE49-F238E27FC236}">
                <a16:creationId xmlns:a16="http://schemas.microsoft.com/office/drawing/2014/main" id="{6A97AA65-5CEF-4C5C-8822-8B6DB919FC46}"/>
              </a:ext>
            </a:extLst>
          </p:cNvPr>
          <p:cNvSpPr/>
          <p:nvPr/>
        </p:nvSpPr>
        <p:spPr>
          <a:xfrm>
            <a:off x="9046787" y="4197668"/>
            <a:ext cx="2924732" cy="10663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solidFill>
              </a:rPr>
              <a:t>Una o ambas </a:t>
            </a:r>
            <a:r>
              <a:rPr lang="es-CO" sz="1600" dirty="0">
                <a:solidFill>
                  <a:schemeClr val="tx1"/>
                </a:solidFill>
              </a:rPr>
              <a:t>evaluaciones </a:t>
            </a:r>
            <a:r>
              <a:rPr lang="es-CO" sz="1600" b="1" dirty="0">
                <a:solidFill>
                  <a:schemeClr val="tx1"/>
                </a:solidFill>
              </a:rPr>
              <a:t>Inferiores a 3,0 Termina proceso</a:t>
            </a:r>
          </a:p>
        </p:txBody>
      </p:sp>
      <p:sp>
        <p:nvSpPr>
          <p:cNvPr id="5" name="CuadroTexto 4">
            <a:extLst>
              <a:ext uri="{FF2B5EF4-FFF2-40B4-BE49-F238E27FC236}">
                <a16:creationId xmlns:a16="http://schemas.microsoft.com/office/drawing/2014/main" id="{B8A20CD5-59CF-4CB3-85BB-82697F816399}"/>
              </a:ext>
            </a:extLst>
          </p:cNvPr>
          <p:cNvSpPr txBox="1"/>
          <p:nvPr/>
        </p:nvSpPr>
        <p:spPr>
          <a:xfrm>
            <a:off x="8206082" y="5369894"/>
            <a:ext cx="3985918" cy="1477328"/>
          </a:xfrm>
          <a:prstGeom prst="rect">
            <a:avLst/>
          </a:prstGeom>
          <a:solidFill>
            <a:srgbClr val="FFC000"/>
          </a:solidFill>
        </p:spPr>
        <p:txBody>
          <a:bodyPr wrap="square" rtlCol="0">
            <a:spAutoFit/>
          </a:bodyPr>
          <a:lstStyle/>
          <a:p>
            <a:pPr algn="ctr"/>
            <a:r>
              <a:rPr lang="es-CO" b="1" dirty="0"/>
              <a:t>Recuerde, terminado el proceso, debe volver a realizar su solicitud en la siguiente reunión. Las evaluaciones no tienen recursos, debe hacer las correcciones con el tutor(a) asignado</a:t>
            </a:r>
          </a:p>
        </p:txBody>
      </p:sp>
    </p:spTree>
    <p:extLst>
      <p:ext uri="{BB962C8B-B14F-4D97-AF65-F5344CB8AC3E}">
        <p14:creationId xmlns:p14="http://schemas.microsoft.com/office/powerpoint/2010/main" val="237839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78C52D7-BAC1-4365-82FD-5E7A60E17022}"/>
              </a:ext>
            </a:extLst>
          </p:cNvPr>
          <p:cNvPicPr>
            <a:picLocks noChangeAspect="1"/>
          </p:cNvPicPr>
          <p:nvPr/>
        </p:nvPicPr>
        <p:blipFill>
          <a:blip r:embed="rId2"/>
          <a:stretch>
            <a:fillRect/>
          </a:stretch>
        </p:blipFill>
        <p:spPr>
          <a:xfrm>
            <a:off x="0" y="0"/>
            <a:ext cx="12192000" cy="6857999"/>
          </a:xfrm>
          <a:prstGeom prst="rect">
            <a:avLst/>
          </a:prstGeom>
        </p:spPr>
      </p:pic>
      <p:sp>
        <p:nvSpPr>
          <p:cNvPr id="3" name="Marcador de texto 2">
            <a:extLst>
              <a:ext uri="{FF2B5EF4-FFF2-40B4-BE49-F238E27FC236}">
                <a16:creationId xmlns:a16="http://schemas.microsoft.com/office/drawing/2014/main" id="{48B77737-C9AB-4DDC-AC56-63619A2C0C56}"/>
              </a:ext>
            </a:extLst>
          </p:cNvPr>
          <p:cNvSpPr>
            <a:spLocks noGrp="1"/>
          </p:cNvSpPr>
          <p:nvPr>
            <p:ph type="body" idx="1"/>
          </p:nvPr>
        </p:nvSpPr>
        <p:spPr>
          <a:xfrm>
            <a:off x="1995659" y="241075"/>
            <a:ext cx="6919741" cy="823912"/>
          </a:xfrm>
        </p:spPr>
        <p:txBody>
          <a:bodyPr/>
          <a:lstStyle/>
          <a:p>
            <a:pPr algn="ctr"/>
            <a:r>
              <a:rPr lang="es-CO" sz="3200" dirty="0"/>
              <a:t>Evaluación del Trabajo de Grado</a:t>
            </a:r>
          </a:p>
        </p:txBody>
      </p:sp>
      <p:sp>
        <p:nvSpPr>
          <p:cNvPr id="4" name="Marcador de contenido 3">
            <a:extLst>
              <a:ext uri="{FF2B5EF4-FFF2-40B4-BE49-F238E27FC236}">
                <a16:creationId xmlns:a16="http://schemas.microsoft.com/office/drawing/2014/main" id="{405261E4-B7E9-4334-B392-A66F09060FD7}"/>
              </a:ext>
            </a:extLst>
          </p:cNvPr>
          <p:cNvSpPr>
            <a:spLocks noGrp="1"/>
          </p:cNvSpPr>
          <p:nvPr>
            <p:ph sz="half" idx="2"/>
          </p:nvPr>
        </p:nvSpPr>
        <p:spPr>
          <a:xfrm>
            <a:off x="926926" y="1118446"/>
            <a:ext cx="10045875" cy="4443110"/>
          </a:xfrm>
          <a:noFill/>
        </p:spPr>
        <p:txBody>
          <a:bodyPr/>
          <a:lstStyle/>
          <a:p>
            <a:pPr marL="0" indent="0" algn="just">
              <a:buNone/>
            </a:pPr>
            <a:r>
              <a:rPr lang="es-CO" sz="2400" b="1" dirty="0"/>
              <a:t>La evaluación del trabajo escrito es cualitativa con una de las siguientes conclusiones:</a:t>
            </a:r>
          </a:p>
          <a:p>
            <a:pPr algn="just">
              <a:buFont typeface="Wingdings" panose="05000000000000000000" pitchFamily="2" charset="2"/>
              <a:buChar char="ü"/>
            </a:pPr>
            <a:r>
              <a:rPr lang="es-CO" sz="2400" dirty="0"/>
              <a:t>Aceptado para sustentar sin modificaciones</a:t>
            </a:r>
          </a:p>
          <a:p>
            <a:pPr algn="just">
              <a:buFont typeface="Wingdings" panose="05000000000000000000" pitchFamily="2" charset="2"/>
              <a:buChar char="ü"/>
            </a:pPr>
            <a:r>
              <a:rPr lang="es-CO" sz="2400" dirty="0"/>
              <a:t>Aceptado para sustentar con modificaciones que deben hacerse explícitas en la sustentación</a:t>
            </a:r>
          </a:p>
          <a:p>
            <a:pPr algn="just">
              <a:buFont typeface="Wingdings" panose="05000000000000000000" pitchFamily="2" charset="2"/>
              <a:buChar char="q"/>
            </a:pPr>
            <a:r>
              <a:rPr lang="es-CO" sz="2400" dirty="0"/>
              <a:t>No se acepta para sustentar</a:t>
            </a:r>
          </a:p>
          <a:p>
            <a:pPr marL="0" indent="0" algn="just">
              <a:buNone/>
            </a:pPr>
            <a:r>
              <a:rPr lang="es-CO" sz="2400" b="1" dirty="0">
                <a:solidFill>
                  <a:srgbClr val="FF0000"/>
                </a:solidFill>
              </a:rPr>
              <a:t>LAS EVALUACIONES NO ADMITEN RECURSOS</a:t>
            </a:r>
            <a:r>
              <a:rPr lang="es-CO" sz="1800" dirty="0">
                <a:solidFill>
                  <a:srgbClr val="FF0000"/>
                </a:solidFill>
              </a:rPr>
              <a:t>. </a:t>
            </a:r>
            <a:r>
              <a:rPr lang="es-CO" sz="2400" dirty="0"/>
              <a:t>En el siguiente Comité debe presentar correcciones y solicitar que se remita al mismo evaluador(a) para que constate cambios en la próxima reunión ordinaria del Comité de Trabajos de Grado.</a:t>
            </a:r>
          </a:p>
          <a:p>
            <a:pPr marL="0" indent="0">
              <a:buNone/>
            </a:pPr>
            <a:r>
              <a:rPr lang="es-CO" sz="2400" dirty="0">
                <a:solidFill>
                  <a:srgbClr val="FF0000"/>
                </a:solidFill>
              </a:rPr>
              <a:t>Ambas evaluaciones deben estar ACEPTADAS para continuar con el proceso.</a:t>
            </a:r>
          </a:p>
          <a:p>
            <a:pPr marL="0" indent="0">
              <a:buNone/>
            </a:pPr>
            <a:endParaRPr lang="es-CO" sz="1800" dirty="0"/>
          </a:p>
        </p:txBody>
      </p:sp>
    </p:spTree>
    <p:extLst>
      <p:ext uri="{BB962C8B-B14F-4D97-AF65-F5344CB8AC3E}">
        <p14:creationId xmlns:p14="http://schemas.microsoft.com/office/powerpoint/2010/main" val="8491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4D090BF-0221-4FDC-9F3E-0E9D70EF8547}"/>
              </a:ext>
            </a:extLst>
          </p:cNvPr>
          <p:cNvPicPr>
            <a:picLocks noChangeAspect="1"/>
          </p:cNvPicPr>
          <p:nvPr/>
        </p:nvPicPr>
        <p:blipFill>
          <a:blip r:embed="rId2"/>
          <a:stretch>
            <a:fillRect/>
          </a:stretch>
        </p:blipFill>
        <p:spPr>
          <a:xfrm>
            <a:off x="0" y="1"/>
            <a:ext cx="12192000" cy="6857999"/>
          </a:xfrm>
          <a:prstGeom prst="rect">
            <a:avLst/>
          </a:prstGeom>
        </p:spPr>
      </p:pic>
      <p:sp>
        <p:nvSpPr>
          <p:cNvPr id="2" name="Título 1">
            <a:extLst>
              <a:ext uri="{FF2B5EF4-FFF2-40B4-BE49-F238E27FC236}">
                <a16:creationId xmlns:a16="http://schemas.microsoft.com/office/drawing/2014/main" id="{D126BC59-B7A9-4C5C-8C60-C83FBE1128CB}"/>
              </a:ext>
            </a:extLst>
          </p:cNvPr>
          <p:cNvSpPr>
            <a:spLocks noGrp="1"/>
          </p:cNvSpPr>
          <p:nvPr>
            <p:ph type="title"/>
          </p:nvPr>
        </p:nvSpPr>
        <p:spPr>
          <a:xfrm>
            <a:off x="2091547" y="150055"/>
            <a:ext cx="7224504" cy="1325563"/>
          </a:xfrm>
        </p:spPr>
        <p:txBody>
          <a:bodyPr/>
          <a:lstStyle/>
          <a:p>
            <a:pPr algn="ctr"/>
            <a:r>
              <a:rPr lang="es-CO" dirty="0"/>
              <a:t>SUSTENTACIÓN PÚBLICA DE TRABAJO DE GRADO</a:t>
            </a:r>
          </a:p>
        </p:txBody>
      </p:sp>
      <p:sp>
        <p:nvSpPr>
          <p:cNvPr id="4" name="Marcador de contenido 3">
            <a:extLst>
              <a:ext uri="{FF2B5EF4-FFF2-40B4-BE49-F238E27FC236}">
                <a16:creationId xmlns:a16="http://schemas.microsoft.com/office/drawing/2014/main" id="{25E2F728-8B6C-424F-A55F-ACC7B552F47D}"/>
              </a:ext>
            </a:extLst>
          </p:cNvPr>
          <p:cNvSpPr>
            <a:spLocks noGrp="1"/>
          </p:cNvSpPr>
          <p:nvPr>
            <p:ph sz="half" idx="2"/>
          </p:nvPr>
        </p:nvSpPr>
        <p:spPr>
          <a:xfrm>
            <a:off x="1324687" y="1891429"/>
            <a:ext cx="8946656" cy="3513679"/>
          </a:xfrm>
        </p:spPr>
        <p:txBody>
          <a:bodyPr/>
          <a:lstStyle/>
          <a:p>
            <a:pPr marL="0" indent="0" algn="just">
              <a:buNone/>
            </a:pPr>
            <a:r>
              <a:rPr lang="es-CO" sz="2400" dirty="0"/>
              <a:t>Se programa de oficio a quienes superan la fase de la evaluación escrita</a:t>
            </a:r>
          </a:p>
          <a:p>
            <a:pPr marL="0" indent="0" algn="just">
              <a:buNone/>
            </a:pPr>
            <a:r>
              <a:rPr lang="es-CO" sz="2400" dirty="0"/>
              <a:t>Los estudiantes cuentan con 20 minutos para sustentar y sus evaluadores cada uno con 5 minutos para hacer preguntas y ratificar evaluación.</a:t>
            </a:r>
          </a:p>
          <a:p>
            <a:pPr marL="0" indent="0" algn="just">
              <a:buNone/>
            </a:pPr>
            <a:r>
              <a:rPr lang="es-CO" sz="2400" dirty="0"/>
              <a:t>Si a juicio de los evaluadores el trabajo expuesto no corresponde con el trabajo escrito o se considera deficiente la sustentación o una de las evaluaciones o ambas resultan con una nota cuantitativa inferior a 3,0 – Se vuelve a iniciar el proceso.</a:t>
            </a:r>
          </a:p>
        </p:txBody>
      </p:sp>
    </p:spTree>
    <p:extLst>
      <p:ext uri="{BB962C8B-B14F-4D97-AF65-F5344CB8AC3E}">
        <p14:creationId xmlns:p14="http://schemas.microsoft.com/office/powerpoint/2010/main" val="127419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39C42BF-C156-4D93-8D72-EF1B58235AA5}"/>
              </a:ext>
            </a:extLst>
          </p:cNvPr>
          <p:cNvPicPr>
            <a:picLocks noChangeAspect="1"/>
          </p:cNvPicPr>
          <p:nvPr/>
        </p:nvPicPr>
        <p:blipFill>
          <a:blip r:embed="rId2"/>
          <a:stretch>
            <a:fillRect/>
          </a:stretch>
        </p:blipFill>
        <p:spPr>
          <a:xfrm>
            <a:off x="0" y="0"/>
            <a:ext cx="12192000" cy="6857999"/>
          </a:xfrm>
          <a:prstGeom prst="rect">
            <a:avLst/>
          </a:prstGeom>
        </p:spPr>
      </p:pic>
      <p:sp>
        <p:nvSpPr>
          <p:cNvPr id="2" name="Título 1">
            <a:extLst>
              <a:ext uri="{FF2B5EF4-FFF2-40B4-BE49-F238E27FC236}">
                <a16:creationId xmlns:a16="http://schemas.microsoft.com/office/drawing/2014/main" id="{AE7ED5C9-080A-4112-B35A-FBCC131C8A2B}"/>
              </a:ext>
            </a:extLst>
          </p:cNvPr>
          <p:cNvSpPr>
            <a:spLocks noGrp="1"/>
          </p:cNvSpPr>
          <p:nvPr>
            <p:ph type="title"/>
          </p:nvPr>
        </p:nvSpPr>
        <p:spPr>
          <a:xfrm>
            <a:off x="389966" y="199616"/>
            <a:ext cx="9142341" cy="972838"/>
          </a:xfrm>
        </p:spPr>
        <p:txBody>
          <a:bodyPr/>
          <a:lstStyle/>
          <a:p>
            <a:pPr algn="ctr"/>
            <a:r>
              <a:rPr lang="es-CO" sz="3600" dirty="0"/>
              <a:t>Modalidad Proyectos de Investigación Institucional</a:t>
            </a:r>
          </a:p>
        </p:txBody>
      </p:sp>
      <p:sp>
        <p:nvSpPr>
          <p:cNvPr id="3" name="Marcador de contenido 2">
            <a:extLst>
              <a:ext uri="{FF2B5EF4-FFF2-40B4-BE49-F238E27FC236}">
                <a16:creationId xmlns:a16="http://schemas.microsoft.com/office/drawing/2014/main" id="{9416B452-AD04-4D0A-9EF7-7CC60C46E88C}"/>
              </a:ext>
            </a:extLst>
          </p:cNvPr>
          <p:cNvSpPr>
            <a:spLocks noGrp="1"/>
          </p:cNvSpPr>
          <p:nvPr>
            <p:ph idx="1"/>
          </p:nvPr>
        </p:nvSpPr>
        <p:spPr>
          <a:xfrm>
            <a:off x="595065" y="1172454"/>
            <a:ext cx="10149135" cy="4513090"/>
          </a:xfrm>
        </p:spPr>
        <p:txBody>
          <a:bodyPr/>
          <a:lstStyle/>
          <a:p>
            <a:pPr marL="0" indent="0" algn="just">
              <a:buNone/>
            </a:pPr>
            <a:r>
              <a:rPr lang="es-MX" sz="2000" dirty="0"/>
              <a:t>Los(as) estudiantes interesados en hacer parte de uno de los proyectos de investigación como auxiliares de investigación, deben estar atentos a las convocatorias que realiza Vicerrectoría de Investigaciones, se puede participar en proyectos ofertados por las diferentes facultades. Normalmente se publican convocatorias en abril y octubre de cada año.</a:t>
            </a:r>
          </a:p>
          <a:p>
            <a:pPr marL="0" indent="0" algn="just">
              <a:buNone/>
            </a:pPr>
            <a:r>
              <a:rPr lang="es-MX" sz="2000" dirty="0"/>
              <a:t>La estadía en un proyecto es de 2 semestres académicos, se cuenta con carta descriptiva unificada, que permite homologar las materias: </a:t>
            </a:r>
            <a:r>
              <a:rPr lang="es-MX" sz="2000" dirty="0">
                <a:solidFill>
                  <a:srgbClr val="7030A0"/>
                </a:solidFill>
              </a:rPr>
              <a:t>I</a:t>
            </a:r>
            <a:r>
              <a:rPr lang="es-MX" sz="2000" b="1" dirty="0">
                <a:solidFill>
                  <a:srgbClr val="7030A0"/>
                </a:solidFill>
              </a:rPr>
              <a:t>nvestigación Sociojurídica </a:t>
            </a:r>
            <a:r>
              <a:rPr lang="es-MX" sz="2000" dirty="0">
                <a:solidFill>
                  <a:srgbClr val="7030A0"/>
                </a:solidFill>
              </a:rPr>
              <a:t>por Trabajo de Grado Mod. Investigación I y </a:t>
            </a:r>
            <a:r>
              <a:rPr lang="es-MX" sz="2000" b="1" dirty="0">
                <a:solidFill>
                  <a:srgbClr val="7030A0"/>
                </a:solidFill>
              </a:rPr>
              <a:t>Seminario Trabajo de Grado por Trabajo</a:t>
            </a:r>
            <a:r>
              <a:rPr lang="es-MX" sz="2000" dirty="0">
                <a:solidFill>
                  <a:srgbClr val="7030A0"/>
                </a:solidFill>
              </a:rPr>
              <a:t> de Grado Mod. Investigación I.  </a:t>
            </a:r>
          </a:p>
          <a:p>
            <a:pPr marL="0" indent="0" algn="just">
              <a:buNone/>
            </a:pPr>
            <a:r>
              <a:rPr lang="es-MX" sz="2000" dirty="0">
                <a:solidFill>
                  <a:srgbClr val="FF0000"/>
                </a:solidFill>
              </a:rPr>
              <a:t>Al finalizar la estadía en el proyecto el estudiante debe entregar el trabajo de grado para ser aprobado en el Comité de Trabajos de Grado</a:t>
            </a:r>
            <a:r>
              <a:rPr lang="es-MX" sz="2000" dirty="0"/>
              <a:t>. Con los investigadores se definen las diferentes actividades, tales como participación en eventos, diseño de contenidos, programación de eventos, trabajo de campo, etc.</a:t>
            </a:r>
          </a:p>
          <a:p>
            <a:pPr marL="0" indent="0" algn="just">
              <a:buNone/>
            </a:pPr>
            <a:r>
              <a:rPr lang="es-MX" sz="2000" dirty="0">
                <a:solidFill>
                  <a:srgbClr val="7030A0"/>
                </a:solidFill>
              </a:rPr>
              <a:t>Informes: Dany Steven Gómez Agudelo, Líder Grupo Jurídicas y Sociales, grupojuridicasysociales.derecho@amigo.edu.co  </a:t>
            </a:r>
            <a:endParaRPr lang="es-CO" sz="2000" dirty="0"/>
          </a:p>
        </p:txBody>
      </p:sp>
      <p:sp>
        <p:nvSpPr>
          <p:cNvPr id="5" name="CuadroTexto 4">
            <a:extLst>
              <a:ext uri="{FF2B5EF4-FFF2-40B4-BE49-F238E27FC236}">
                <a16:creationId xmlns:a16="http://schemas.microsoft.com/office/drawing/2014/main" id="{956E0A3E-C0C8-4704-9FE1-AA95A1543F2E}"/>
              </a:ext>
            </a:extLst>
          </p:cNvPr>
          <p:cNvSpPr txBox="1"/>
          <p:nvPr/>
        </p:nvSpPr>
        <p:spPr>
          <a:xfrm>
            <a:off x="5204012" y="5457479"/>
            <a:ext cx="5540188" cy="646331"/>
          </a:xfrm>
          <a:prstGeom prst="rect">
            <a:avLst/>
          </a:prstGeom>
          <a:solidFill>
            <a:schemeClr val="accent3"/>
          </a:solidFill>
        </p:spPr>
        <p:txBody>
          <a:bodyPr wrap="square" rtlCol="0">
            <a:spAutoFit/>
          </a:bodyPr>
          <a:lstStyle/>
          <a:p>
            <a:r>
              <a:rPr lang="es-CO" dirty="0"/>
              <a:t>Ver ejemplo 2024-1: </a:t>
            </a:r>
            <a:r>
              <a:rPr lang="es-CO" dirty="0">
                <a:hlinkClick r:id="rId3"/>
              </a:rPr>
              <a:t>https://proyectosvicerrectoria.netlify.app/proyectos</a:t>
            </a:r>
            <a:endParaRPr lang="es-CO" dirty="0"/>
          </a:p>
        </p:txBody>
      </p:sp>
    </p:spTree>
    <p:extLst>
      <p:ext uri="{BB962C8B-B14F-4D97-AF65-F5344CB8AC3E}">
        <p14:creationId xmlns:p14="http://schemas.microsoft.com/office/powerpoint/2010/main" val="61190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BEC01B-3417-4C8E-8AEE-F0D5C26088D6}"/>
              </a:ext>
            </a:extLst>
          </p:cNvPr>
          <p:cNvPicPr>
            <a:picLocks noChangeAspect="1"/>
          </p:cNvPicPr>
          <p:nvPr/>
        </p:nvPicPr>
        <p:blipFill>
          <a:blip r:embed="rId2"/>
          <a:stretch>
            <a:fillRect/>
          </a:stretch>
        </p:blipFill>
        <p:spPr>
          <a:xfrm>
            <a:off x="0" y="1"/>
            <a:ext cx="12192000" cy="6857999"/>
          </a:xfrm>
          <a:prstGeom prst="rect">
            <a:avLst/>
          </a:prstGeom>
        </p:spPr>
      </p:pic>
      <p:sp>
        <p:nvSpPr>
          <p:cNvPr id="2" name="Título 1">
            <a:extLst>
              <a:ext uri="{FF2B5EF4-FFF2-40B4-BE49-F238E27FC236}">
                <a16:creationId xmlns:a16="http://schemas.microsoft.com/office/drawing/2014/main" id="{71353D28-CD25-48FC-94F1-D0699CCA3193}"/>
              </a:ext>
            </a:extLst>
          </p:cNvPr>
          <p:cNvSpPr>
            <a:spLocks noGrp="1"/>
          </p:cNvSpPr>
          <p:nvPr>
            <p:ph type="title"/>
          </p:nvPr>
        </p:nvSpPr>
        <p:spPr>
          <a:xfrm>
            <a:off x="3928378" y="623406"/>
            <a:ext cx="6443173" cy="622437"/>
          </a:xfrm>
        </p:spPr>
        <p:txBody>
          <a:bodyPr/>
          <a:lstStyle/>
          <a:p>
            <a:r>
              <a:rPr lang="es-CO" dirty="0"/>
              <a:t>Modalidad Semilleros 2025</a:t>
            </a:r>
          </a:p>
        </p:txBody>
      </p:sp>
      <p:pic>
        <p:nvPicPr>
          <p:cNvPr id="6" name="Imagen 5">
            <a:extLst>
              <a:ext uri="{FF2B5EF4-FFF2-40B4-BE49-F238E27FC236}">
                <a16:creationId xmlns:a16="http://schemas.microsoft.com/office/drawing/2014/main" id="{B67649AF-0184-40CA-97B0-5422815730C6}"/>
              </a:ext>
            </a:extLst>
          </p:cNvPr>
          <p:cNvPicPr>
            <a:picLocks noChangeAspect="1"/>
          </p:cNvPicPr>
          <p:nvPr/>
        </p:nvPicPr>
        <p:blipFill>
          <a:blip r:embed="rId3"/>
          <a:stretch>
            <a:fillRect/>
          </a:stretch>
        </p:blipFill>
        <p:spPr>
          <a:xfrm>
            <a:off x="102019" y="0"/>
            <a:ext cx="3826359" cy="3826359"/>
          </a:xfrm>
          <a:prstGeom prst="rect">
            <a:avLst/>
          </a:prstGeom>
        </p:spPr>
      </p:pic>
      <p:sp>
        <p:nvSpPr>
          <p:cNvPr id="3" name="Marcador de contenido 2">
            <a:extLst>
              <a:ext uri="{FF2B5EF4-FFF2-40B4-BE49-F238E27FC236}">
                <a16:creationId xmlns:a16="http://schemas.microsoft.com/office/drawing/2014/main" id="{2DF3F856-3CDD-4DB0-A5C1-08755C59AB11}"/>
              </a:ext>
            </a:extLst>
          </p:cNvPr>
          <p:cNvSpPr>
            <a:spLocks noGrp="1"/>
          </p:cNvSpPr>
          <p:nvPr>
            <p:ph idx="1"/>
          </p:nvPr>
        </p:nvSpPr>
        <p:spPr>
          <a:xfrm>
            <a:off x="1820449" y="1073425"/>
            <a:ext cx="8152282" cy="4547445"/>
          </a:xfrm>
        </p:spPr>
        <p:txBody>
          <a:bodyPr/>
          <a:lstStyle/>
          <a:p>
            <a:pPr marL="0" indent="0">
              <a:buNone/>
            </a:pPr>
            <a:endParaRPr lang="es-MX" sz="2400" dirty="0"/>
          </a:p>
          <a:p>
            <a:pPr marL="0" indent="0">
              <a:buNone/>
            </a:pPr>
            <a:r>
              <a:rPr lang="es-MX" sz="2400" dirty="0"/>
              <a:t>1. Derechos Humanos y Derecho Internacional Público, Ana María Roldan Villa,  ana.roldanvi@amigo.edu.co</a:t>
            </a:r>
          </a:p>
          <a:p>
            <a:pPr marL="0" indent="0">
              <a:buNone/>
            </a:pPr>
            <a:r>
              <a:rPr lang="es-MX" sz="2400" dirty="0"/>
              <a:t>2. Derecho y Sociedades – Jenny Acevedo Valencia, jenny.acevedova@amigo.edu.co </a:t>
            </a:r>
          </a:p>
          <a:p>
            <a:pPr marL="0" indent="0">
              <a:buNone/>
            </a:pPr>
            <a:r>
              <a:rPr lang="es-CO" sz="2400" dirty="0"/>
              <a:t>3. </a:t>
            </a:r>
            <a:r>
              <a:rPr lang="es-MX" sz="2400" dirty="0"/>
              <a:t>Semillero Virtual "Ciencia y Derecho“, Dany Steven Gómez Agudelo, dany.gomezag@amigo.edu.co</a:t>
            </a:r>
          </a:p>
          <a:p>
            <a:pPr marL="0" indent="0">
              <a:buNone/>
            </a:pPr>
            <a:endParaRPr lang="es-MX" sz="2000" dirty="0"/>
          </a:p>
          <a:p>
            <a:pPr marL="0" indent="0">
              <a:buNone/>
            </a:pPr>
            <a:r>
              <a:rPr lang="es-MX" sz="2000" dirty="0"/>
              <a:t>También puedes hacer parte de otros semilleros de la Universidad puedes consultar la información en el siguiente link: </a:t>
            </a:r>
            <a:r>
              <a:rPr lang="es-MX" sz="2000" dirty="0">
                <a:hlinkClick r:id="rId4"/>
              </a:rPr>
              <a:t>https://www.funlam.edu.co/modules/centroinvestigaciones/category.php?categoryid=17</a:t>
            </a:r>
            <a:endParaRPr lang="es-CO" dirty="0"/>
          </a:p>
        </p:txBody>
      </p:sp>
      <p:sp>
        <p:nvSpPr>
          <p:cNvPr id="5" name="CuadroTexto 4">
            <a:extLst>
              <a:ext uri="{FF2B5EF4-FFF2-40B4-BE49-F238E27FC236}">
                <a16:creationId xmlns:a16="http://schemas.microsoft.com/office/drawing/2014/main" id="{FD86FB3D-382F-408A-928E-FBED835BDFF6}"/>
              </a:ext>
            </a:extLst>
          </p:cNvPr>
          <p:cNvSpPr txBox="1"/>
          <p:nvPr/>
        </p:nvSpPr>
        <p:spPr>
          <a:xfrm>
            <a:off x="6976996" y="5260572"/>
            <a:ext cx="4960307" cy="1477328"/>
          </a:xfrm>
          <a:prstGeom prst="rect">
            <a:avLst/>
          </a:prstGeom>
          <a:noFill/>
        </p:spPr>
        <p:txBody>
          <a:bodyPr wrap="square" rtlCol="0">
            <a:spAutoFit/>
          </a:bodyPr>
          <a:lstStyle/>
          <a:p>
            <a:pPr algn="ctr"/>
            <a:r>
              <a:rPr lang="es-CO" dirty="0"/>
              <a:t>Debe informar con aval del profesor(a) del semillero que realizará su artículo, diferente a los compromisos obligatorios como semillerista y de autoría de los estudiantes. Debe acreditar mínimo 1 año de participación en el semillero</a:t>
            </a:r>
          </a:p>
        </p:txBody>
      </p:sp>
    </p:spTree>
    <p:extLst>
      <p:ext uri="{BB962C8B-B14F-4D97-AF65-F5344CB8AC3E}">
        <p14:creationId xmlns:p14="http://schemas.microsoft.com/office/powerpoint/2010/main" val="340750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3B587A8-609E-4AC2-9DA3-7BACE7447B32}"/>
              </a:ext>
            </a:extLst>
          </p:cNvPr>
          <p:cNvPicPr>
            <a:picLocks noChangeAspect="1"/>
          </p:cNvPicPr>
          <p:nvPr/>
        </p:nvPicPr>
        <p:blipFill>
          <a:blip r:embed="rId2"/>
          <a:stretch>
            <a:fillRect/>
          </a:stretch>
        </p:blipFill>
        <p:spPr>
          <a:xfrm>
            <a:off x="0" y="0"/>
            <a:ext cx="12192000" cy="6857999"/>
          </a:xfrm>
          <a:prstGeom prst="rect">
            <a:avLst/>
          </a:prstGeom>
        </p:spPr>
      </p:pic>
      <p:sp>
        <p:nvSpPr>
          <p:cNvPr id="2" name="Título 1">
            <a:extLst>
              <a:ext uri="{FF2B5EF4-FFF2-40B4-BE49-F238E27FC236}">
                <a16:creationId xmlns:a16="http://schemas.microsoft.com/office/drawing/2014/main" id="{5152C624-C96E-4BBA-8D8A-8237F2937144}"/>
              </a:ext>
            </a:extLst>
          </p:cNvPr>
          <p:cNvSpPr>
            <a:spLocks noGrp="1"/>
          </p:cNvSpPr>
          <p:nvPr>
            <p:ph type="title"/>
          </p:nvPr>
        </p:nvSpPr>
        <p:spPr>
          <a:xfrm>
            <a:off x="3890713" y="365127"/>
            <a:ext cx="5823132" cy="761309"/>
          </a:xfrm>
        </p:spPr>
        <p:txBody>
          <a:bodyPr/>
          <a:lstStyle/>
          <a:p>
            <a:pPr algn="ctr"/>
            <a:r>
              <a:rPr lang="es-CO" dirty="0"/>
              <a:t>Clínica Jurídica</a:t>
            </a:r>
          </a:p>
        </p:txBody>
      </p:sp>
      <p:sp>
        <p:nvSpPr>
          <p:cNvPr id="3" name="Marcador de contenido 2">
            <a:extLst>
              <a:ext uri="{FF2B5EF4-FFF2-40B4-BE49-F238E27FC236}">
                <a16:creationId xmlns:a16="http://schemas.microsoft.com/office/drawing/2014/main" id="{A1A0D9D0-188B-40F5-9531-89B81E51DDF9}"/>
              </a:ext>
            </a:extLst>
          </p:cNvPr>
          <p:cNvSpPr>
            <a:spLocks noGrp="1"/>
          </p:cNvSpPr>
          <p:nvPr>
            <p:ph idx="1"/>
          </p:nvPr>
        </p:nvSpPr>
        <p:spPr>
          <a:xfrm>
            <a:off x="964329" y="1258761"/>
            <a:ext cx="9712636" cy="4926886"/>
          </a:xfrm>
        </p:spPr>
        <p:txBody>
          <a:bodyPr/>
          <a:lstStyle/>
          <a:p>
            <a:pPr algn="just"/>
            <a:r>
              <a:rPr lang="es-CO" dirty="0"/>
              <a:t>La Clínica jurídica es una metodología de enseñanza-aprendizaje del Derecho y está incluida en los Lineamientos de Trabajo de Grado, debido a que tiene un fuerte componente práctico, es decir que se parte del derecho en acción, se invita a que los estudiantes que participan en esta experiencia de las prácticas académicas mediante la sistematización de experiencias significativas elabore su trabajo de grado y participe en 2 eventos académicos.</a:t>
            </a:r>
          </a:p>
          <a:p>
            <a:pPr algn="just"/>
            <a:r>
              <a:rPr lang="es-CO" dirty="0"/>
              <a:t>La Clínica Jurídica se desarrolla en el Consultorio Jurídico como una opción de práctica. El docente remite el artículo con el aval indicando que se elaboró en el marco de la clínica y se cumplió con los espacios de socialización.</a:t>
            </a:r>
          </a:p>
        </p:txBody>
      </p:sp>
    </p:spTree>
    <p:extLst>
      <p:ext uri="{BB962C8B-B14F-4D97-AF65-F5344CB8AC3E}">
        <p14:creationId xmlns:p14="http://schemas.microsoft.com/office/powerpoint/2010/main" val="210362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 descr="/Users/dweb.comunicaciones/Library/Group Containers/L48J367XN4.com.infraware.PolarisOffice/EngineTemp/15294/fImage192318508840.jpe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12192635" cy="6858635"/>
          </a:xfrm>
          <a:prstGeom prst="rect">
            <a:avLst/>
          </a:prstGeom>
          <a:noFill/>
        </p:spPr>
      </p:pic>
      <p:sp>
        <p:nvSpPr>
          <p:cNvPr id="5" name="Title 2"/>
          <p:cNvSpPr txBox="1">
            <a:spLocks/>
          </p:cNvSpPr>
          <p:nvPr/>
        </p:nvSpPr>
        <p:spPr>
          <a:xfrm>
            <a:off x="1014608" y="209811"/>
            <a:ext cx="10471759" cy="3219189"/>
          </a:xfrm>
          <a:prstGeom prst="rect">
            <a:avLst/>
          </a:prstGeom>
        </p:spPr>
        <p:txBody>
          <a:bodyPr vert="horz" wrap="square" lIns="91440" tIns="45720" rIns="91440" bIns="45720" numCol="1" anchor="b">
            <a:noAutofit/>
          </a:bodyPr>
          <a:lstStyle/>
          <a:p>
            <a:pPr marL="0" indent="0" algn="ctr" defTabSz="914400" rtl="0" eaLnBrk="1" latinLnBrk="0" hangingPunct="1">
              <a:lnSpc>
                <a:spcPct val="90000"/>
              </a:lnSpc>
              <a:spcBef>
                <a:spcPct val="0"/>
              </a:spcBef>
              <a:buFontTx/>
              <a:buNone/>
            </a:pPr>
            <a:r>
              <a:rPr lang="en-US" sz="4800" b="1" dirty="0">
                <a:solidFill>
                  <a:schemeClr val="bg1"/>
                </a:solidFill>
                <a:latin typeface="Open Sans Extrabold" charset="0"/>
                <a:ea typeface="Open Sans Extrabold" charset="0"/>
              </a:rPr>
              <a:t>Muchas gracias</a:t>
            </a:r>
          </a:p>
          <a:p>
            <a:pPr algn="ctr"/>
            <a:r>
              <a:rPr lang="es-CO" sz="2400" dirty="0">
                <a:solidFill>
                  <a:schemeClr val="bg1"/>
                </a:solidFill>
              </a:rPr>
              <a:t>Envía tus inquietudes a Elvigia Cardona Zuleta, Coordinadora del Área de Investigación: elvigia.cardonazu@amigo.edu.co</a:t>
            </a:r>
          </a:p>
          <a:p>
            <a:pPr algn="ctr"/>
            <a:r>
              <a:rPr lang="es-CO" sz="2400" dirty="0">
                <a:solidFill>
                  <a:schemeClr val="accent6">
                    <a:lumMod val="20000"/>
                    <a:lumOff val="80000"/>
                  </a:schemeClr>
                </a:solidFill>
              </a:rPr>
              <a:t>Consulte los lineamientos en el siguiente link: https://www.funlam.edu.co/modules/facultadderecho/item.php?itemid=274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 descr="/Users/dweb.comunicaciones/Library/Group Containers/L48J367XN4.com.infraware.PolarisOffice/EngineTemp/8257/fImage152431244492.jpe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12192635" cy="6858635"/>
          </a:xfrm>
          <a:prstGeom prst="rect">
            <a:avLst/>
          </a:prstGeom>
          <a:noFill/>
        </p:spPr>
      </p:pic>
      <p:sp>
        <p:nvSpPr>
          <p:cNvPr id="2" name="Title 1"/>
          <p:cNvSpPr txBox="1">
            <a:spLocks noGrp="1"/>
          </p:cNvSpPr>
          <p:nvPr>
            <p:ph type="ctrTitle"/>
          </p:nvPr>
        </p:nvSpPr>
        <p:spPr>
          <a:xfrm>
            <a:off x="5338482" y="1748118"/>
            <a:ext cx="6602505" cy="2289849"/>
          </a:xfrm>
          <a:prstGeom prst="rect">
            <a:avLst/>
          </a:prstGeom>
        </p:spPr>
        <p:txBody>
          <a:bodyPr vert="horz" wrap="square" lIns="91440" tIns="45720" rIns="91440" bIns="45720" numCol="1" anchor="b">
            <a:noAutofit/>
          </a:bodyPr>
          <a:lstStyle/>
          <a:p>
            <a:pPr marL="0" indent="0" latinLnBrk="0">
              <a:buFontTx/>
              <a:buNone/>
            </a:pPr>
            <a:r>
              <a:rPr lang="es-CO" altLang="es-CO" sz="4400" dirty="0">
                <a:solidFill>
                  <a:schemeClr val="bg1"/>
                </a:solidFill>
              </a:rPr>
              <a:t>Comité trabajos de Grado, Proyectos de Investigación y Semilleros – 2025-1</a:t>
            </a:r>
            <a:endParaRPr lang="ko-KR" altLang="en-US" sz="4400" b="1" dirty="0">
              <a:solidFill>
                <a:schemeClr val="bg1"/>
              </a:solidFill>
              <a:latin typeface="Open Sans Extrabold" charset="0"/>
              <a:ea typeface="Open Sans Extrabold" charset="0"/>
            </a:endParaRPr>
          </a:p>
        </p:txBody>
      </p:sp>
      <p:sp>
        <p:nvSpPr>
          <p:cNvPr id="3" name="Subtitle 2"/>
          <p:cNvSpPr txBox="1">
            <a:spLocks noGrp="1"/>
          </p:cNvSpPr>
          <p:nvPr>
            <p:ph type="subTitle" idx="1"/>
          </p:nvPr>
        </p:nvSpPr>
        <p:spPr>
          <a:xfrm>
            <a:off x="6082478" y="4273944"/>
            <a:ext cx="5858509" cy="2160455"/>
          </a:xfrm>
          <a:prstGeom prst="rect">
            <a:avLst/>
          </a:prstGeom>
        </p:spPr>
        <p:txBody>
          <a:bodyPr vert="horz" wrap="square" lIns="91440" tIns="45720" rIns="91440" bIns="45720" numCol="1" anchor="t">
            <a:normAutofit fontScale="92500"/>
          </a:bodyPr>
          <a:lstStyle/>
          <a:p>
            <a:pPr algn="ctr"/>
            <a:r>
              <a:rPr lang="es-CO" sz="2800" dirty="0">
                <a:solidFill>
                  <a:schemeClr val="bg1"/>
                </a:solidFill>
              </a:rPr>
              <a:t>Elvigia Cardona Zuleta, Coordinadora Área de Investigación. </a:t>
            </a:r>
            <a:r>
              <a:rPr lang="es-CO" sz="2800" dirty="0">
                <a:solidFill>
                  <a:schemeClr val="bg1"/>
                </a:solidFill>
                <a:hlinkClick r:id="rId3">
                  <a:extLst>
                    <a:ext uri="{A12FA001-AC4F-418D-AE19-62706E023703}">
                      <ahyp:hlinkClr xmlns:ahyp="http://schemas.microsoft.com/office/drawing/2018/hyperlinkcolor" val="tx"/>
                    </a:ext>
                  </a:extLst>
                </a:hlinkClick>
              </a:rPr>
              <a:t>elvigia.cardonazu@amigo.edu.co</a:t>
            </a:r>
            <a:r>
              <a:rPr lang="es-CO" sz="2800" dirty="0">
                <a:solidFill>
                  <a:schemeClr val="bg1"/>
                </a:solidFill>
              </a:rPr>
              <a:t>, </a:t>
            </a:r>
            <a:r>
              <a:rPr lang="es-CO" sz="2800" dirty="0">
                <a:solidFill>
                  <a:schemeClr val="bg1"/>
                </a:solidFill>
                <a:hlinkClick r:id="rId3">
                  <a:extLst>
                    <a:ext uri="{A12FA001-AC4F-418D-AE19-62706E023703}">
                      <ahyp:hlinkClr xmlns:ahyp="http://schemas.microsoft.com/office/drawing/2018/hyperlinkcolor" val="tx"/>
                    </a:ext>
                  </a:extLst>
                </a:hlinkClick>
              </a:rPr>
              <a:t>trabajosdegrado.derecho@amigo.edu.co</a:t>
            </a:r>
            <a:r>
              <a:rPr lang="es-CO" sz="2800" dirty="0">
                <a:solidFill>
                  <a:schemeClr val="bg1"/>
                </a:solidFill>
              </a:rPr>
              <a:t> </a:t>
            </a:r>
          </a:p>
          <a:p>
            <a:pPr algn="ctr"/>
            <a:r>
              <a:rPr lang="es-CO" sz="2000" dirty="0">
                <a:solidFill>
                  <a:schemeClr val="bg1"/>
                </a:solidFill>
              </a:rPr>
              <a:t>Actualizado 04/12/2024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sers/dweb.comunicaciones/Library/Group Containers/L48J367XN4.com.infraware.PolarisOffice/EngineTemp/1292/fImage54065915813.jpe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1270" y="1270"/>
            <a:ext cx="12191365" cy="6857365"/>
          </a:xfrm>
          <a:prstGeom prst="rect">
            <a:avLst/>
          </a:prstGeom>
          <a:noFill/>
        </p:spPr>
      </p:pic>
      <p:graphicFrame>
        <p:nvGraphicFramePr>
          <p:cNvPr id="4" name="Marcador de contenido 3">
            <a:extLst>
              <a:ext uri="{FF2B5EF4-FFF2-40B4-BE49-F238E27FC236}">
                <a16:creationId xmlns:a16="http://schemas.microsoft.com/office/drawing/2014/main" id="{E53D198A-2FF6-4974-B564-F94B8CE5CDC3}"/>
              </a:ext>
            </a:extLst>
          </p:cNvPr>
          <p:cNvGraphicFramePr>
            <a:graphicFrameLocks/>
          </p:cNvGraphicFramePr>
          <p:nvPr>
            <p:extLst>
              <p:ext uri="{D42A27DB-BD31-4B8C-83A1-F6EECF244321}">
                <p14:modId xmlns:p14="http://schemas.microsoft.com/office/powerpoint/2010/main" val="1445130505"/>
              </p:ext>
            </p:extLst>
          </p:nvPr>
        </p:nvGraphicFramePr>
        <p:xfrm>
          <a:off x="661520" y="713917"/>
          <a:ext cx="11530480" cy="5350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8CAE65C4-B76C-4FD2-9E14-380AB26CF428}"/>
              </a:ext>
            </a:extLst>
          </p:cNvPr>
          <p:cNvSpPr txBox="1"/>
          <p:nvPr/>
        </p:nvSpPr>
        <p:spPr>
          <a:xfrm>
            <a:off x="992542" y="118065"/>
            <a:ext cx="9305364" cy="769441"/>
          </a:xfrm>
          <a:prstGeom prst="rect">
            <a:avLst/>
          </a:prstGeom>
          <a:noFill/>
        </p:spPr>
        <p:txBody>
          <a:bodyPr wrap="square" rtlCol="0">
            <a:spAutoFit/>
          </a:bodyPr>
          <a:lstStyle/>
          <a:p>
            <a:r>
              <a:rPr lang="es-CO" sz="4400" dirty="0"/>
              <a:t>COMITÉ DE TRABAJO DE GRADO</a:t>
            </a:r>
          </a:p>
        </p:txBody>
      </p:sp>
    </p:spTree>
    <p:extLst>
      <p:ext uri="{BB962C8B-B14F-4D97-AF65-F5344CB8AC3E}">
        <p14:creationId xmlns:p14="http://schemas.microsoft.com/office/powerpoint/2010/main" val="327926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 descr="/Users/dweb.comunicaciones/Library/Group Containers/L48J367XN4.com.infraware.PolarisOffice/EngineTemp/14706/fImage51272282327.jpe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26035" y="-54097"/>
            <a:ext cx="12192635" cy="6858635"/>
          </a:xfrm>
          <a:prstGeom prst="rect">
            <a:avLst/>
          </a:prstGeom>
          <a:noFill/>
        </p:spPr>
      </p:pic>
      <p:sp>
        <p:nvSpPr>
          <p:cNvPr id="2" name="Title 1"/>
          <p:cNvSpPr txBox="1">
            <a:spLocks noGrp="1"/>
          </p:cNvSpPr>
          <p:nvPr>
            <p:ph type="ctrTitle"/>
          </p:nvPr>
        </p:nvSpPr>
        <p:spPr>
          <a:xfrm>
            <a:off x="25400" y="2360930"/>
            <a:ext cx="12190095" cy="871855"/>
          </a:xfrm>
          <a:prstGeom prst="rect">
            <a:avLst/>
          </a:prstGeom>
        </p:spPr>
        <p:txBody>
          <a:bodyPr vert="horz" wrap="square" lIns="91440" tIns="45720" rIns="91440" bIns="45720" numCol="1" anchor="b">
            <a:normAutofit fontScale="90000"/>
          </a:bodyPr>
          <a:lstStyle/>
          <a:p>
            <a:pPr marL="0" indent="0" latinLnBrk="0">
              <a:buFontTx/>
              <a:buNone/>
            </a:pPr>
            <a:r>
              <a:rPr lang="en-US" sz="7200" b="1">
                <a:solidFill>
                  <a:schemeClr val="bg1"/>
                </a:solidFill>
                <a:latin typeface="Calibri Light" charset="0"/>
                <a:ea typeface="Calibri Light" charset="0"/>
                <a:cs typeface="+mj-cs"/>
              </a:rPr>
              <a:t>Título 3</a:t>
            </a:r>
            <a:endParaRPr lang="ko-KR" altLang="en-US" sz="7200" b="1">
              <a:solidFill>
                <a:schemeClr val="bg1"/>
              </a:solidFill>
              <a:latin typeface="Calibri Light" charset="0"/>
              <a:ea typeface="Calibri Light" charset="0"/>
              <a:cs typeface="+mj-cs"/>
            </a:endParaRPr>
          </a:p>
        </p:txBody>
      </p:sp>
      <p:graphicFrame>
        <p:nvGraphicFramePr>
          <p:cNvPr id="5" name="Diagrama 4">
            <a:extLst>
              <a:ext uri="{FF2B5EF4-FFF2-40B4-BE49-F238E27FC236}">
                <a16:creationId xmlns:a16="http://schemas.microsoft.com/office/drawing/2014/main" id="{3EFC8E5D-7F96-46EE-8522-3105C95BF073}"/>
              </a:ext>
            </a:extLst>
          </p:cNvPr>
          <p:cNvGraphicFramePr/>
          <p:nvPr>
            <p:extLst>
              <p:ext uri="{D42A27DB-BD31-4B8C-83A1-F6EECF244321}">
                <p14:modId xmlns:p14="http://schemas.microsoft.com/office/powerpoint/2010/main" val="1755918728"/>
              </p:ext>
            </p:extLst>
          </p:nvPr>
        </p:nvGraphicFramePr>
        <p:xfrm>
          <a:off x="768835" y="780193"/>
          <a:ext cx="11446660" cy="4694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F16E1386-D2DB-4EC6-B714-F161881B6119}"/>
              </a:ext>
            </a:extLst>
          </p:cNvPr>
          <p:cNvSpPr txBox="1"/>
          <p:nvPr/>
        </p:nvSpPr>
        <p:spPr>
          <a:xfrm>
            <a:off x="979095" y="26304"/>
            <a:ext cx="9305364" cy="769441"/>
          </a:xfrm>
          <a:prstGeom prst="rect">
            <a:avLst/>
          </a:prstGeom>
          <a:noFill/>
        </p:spPr>
        <p:txBody>
          <a:bodyPr wrap="square" rtlCol="0">
            <a:spAutoFit/>
          </a:bodyPr>
          <a:lstStyle/>
          <a:p>
            <a:r>
              <a:rPr lang="es-CO" sz="4400" dirty="0"/>
              <a:t>MODALIDADES DE TRABAJO DE GRADO</a:t>
            </a:r>
          </a:p>
        </p:txBody>
      </p:sp>
      <p:pic>
        <p:nvPicPr>
          <p:cNvPr id="7" name="Gráfico 6" descr="Documento con relleno sólido">
            <a:extLst>
              <a:ext uri="{FF2B5EF4-FFF2-40B4-BE49-F238E27FC236}">
                <a16:creationId xmlns:a16="http://schemas.microsoft.com/office/drawing/2014/main" id="{CCC01A81-C916-4F4E-8F4A-4AB685314E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82430" y="5163407"/>
            <a:ext cx="914400" cy="914400"/>
          </a:xfrm>
          <a:prstGeom prst="rect">
            <a:avLst/>
          </a:prstGeom>
        </p:spPr>
      </p:pic>
      <p:sp>
        <p:nvSpPr>
          <p:cNvPr id="9" name="CuadroTexto 8">
            <a:extLst>
              <a:ext uri="{FF2B5EF4-FFF2-40B4-BE49-F238E27FC236}">
                <a16:creationId xmlns:a16="http://schemas.microsoft.com/office/drawing/2014/main" id="{71F60BCD-3493-4E74-965B-7510200A68BE}"/>
              </a:ext>
            </a:extLst>
          </p:cNvPr>
          <p:cNvSpPr txBox="1"/>
          <p:nvPr/>
        </p:nvSpPr>
        <p:spPr>
          <a:xfrm>
            <a:off x="3251741" y="5528626"/>
            <a:ext cx="8622933" cy="646331"/>
          </a:xfrm>
          <a:prstGeom prst="rect">
            <a:avLst/>
          </a:prstGeom>
          <a:noFill/>
        </p:spPr>
        <p:txBody>
          <a:bodyPr wrap="square" rtlCol="0">
            <a:spAutoFit/>
          </a:bodyPr>
          <a:lstStyle/>
          <a:p>
            <a:r>
              <a:rPr lang="es-CO" dirty="0">
                <a:solidFill>
                  <a:srgbClr val="00B0F0"/>
                </a:solidFill>
              </a:rPr>
              <a:t>Todas las modalidades deben informar el profesor(a) que acompañó como asesor(a) en la formulación del proyecto (cursos)  y tutor(a) debe otorgar aval para nombrar evaluadores.</a:t>
            </a:r>
          </a:p>
        </p:txBody>
      </p:sp>
    </p:spTree>
    <p:extLst>
      <p:ext uri="{BB962C8B-B14F-4D97-AF65-F5344CB8AC3E}">
        <p14:creationId xmlns:p14="http://schemas.microsoft.com/office/powerpoint/2010/main" val="332462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 descr="/Users/dweb.comunicaciones/Library/Group Containers/L48J367XN4.com.infraware.PolarisOffice/EngineTemp/14706/fImage51272282327.jpe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31200" y="-39054"/>
            <a:ext cx="12192635" cy="6858635"/>
          </a:xfrm>
          <a:prstGeom prst="rect">
            <a:avLst/>
          </a:prstGeom>
          <a:noFill/>
        </p:spPr>
      </p:pic>
      <p:sp>
        <p:nvSpPr>
          <p:cNvPr id="6" name="CuadroTexto 5">
            <a:extLst>
              <a:ext uri="{FF2B5EF4-FFF2-40B4-BE49-F238E27FC236}">
                <a16:creationId xmlns:a16="http://schemas.microsoft.com/office/drawing/2014/main" id="{DB70DF33-C144-4719-BBFA-20D2BA7CFFEE}"/>
              </a:ext>
            </a:extLst>
          </p:cNvPr>
          <p:cNvSpPr txBox="1"/>
          <p:nvPr/>
        </p:nvSpPr>
        <p:spPr>
          <a:xfrm>
            <a:off x="2231231" y="2682378"/>
            <a:ext cx="1895061" cy="707886"/>
          </a:xfrm>
          <a:prstGeom prst="rect">
            <a:avLst/>
          </a:prstGeom>
          <a:solidFill>
            <a:schemeClr val="accent2"/>
          </a:solidFill>
        </p:spPr>
        <p:txBody>
          <a:bodyPr wrap="square" rtlCol="0">
            <a:spAutoFit/>
          </a:bodyPr>
          <a:lstStyle/>
          <a:p>
            <a:pPr algn="ctr"/>
            <a:r>
              <a:rPr lang="es-CO" sz="2000" b="1" dirty="0">
                <a:solidFill>
                  <a:schemeClr val="bg1"/>
                </a:solidFill>
              </a:rPr>
              <a:t>En parejas – Max. 3</a:t>
            </a:r>
          </a:p>
        </p:txBody>
      </p:sp>
      <p:sp>
        <p:nvSpPr>
          <p:cNvPr id="7" name="Flecha: hacia abajo 6">
            <a:extLst>
              <a:ext uri="{FF2B5EF4-FFF2-40B4-BE49-F238E27FC236}">
                <a16:creationId xmlns:a16="http://schemas.microsoft.com/office/drawing/2014/main" id="{3FB5FAF3-3596-48E0-8B10-5C104741FB0C}"/>
              </a:ext>
            </a:extLst>
          </p:cNvPr>
          <p:cNvSpPr/>
          <p:nvPr/>
        </p:nvSpPr>
        <p:spPr>
          <a:xfrm>
            <a:off x="2864285" y="2282585"/>
            <a:ext cx="587777" cy="3693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3222907C-94A0-48E3-8CDC-10CFC693E765}"/>
              </a:ext>
            </a:extLst>
          </p:cNvPr>
          <p:cNvSpPr txBox="1"/>
          <p:nvPr/>
        </p:nvSpPr>
        <p:spPr>
          <a:xfrm>
            <a:off x="1094796" y="3750705"/>
            <a:ext cx="4414448" cy="1354217"/>
          </a:xfrm>
          <a:prstGeom prst="rect">
            <a:avLst/>
          </a:prstGeom>
          <a:solidFill>
            <a:schemeClr val="tx2">
              <a:lumMod val="60000"/>
              <a:lumOff val="40000"/>
            </a:schemeClr>
          </a:solidFill>
          <a:ln>
            <a:solidFill>
              <a:srgbClr val="7030A0"/>
            </a:solidFill>
          </a:ln>
        </p:spPr>
        <p:txBody>
          <a:bodyPr wrap="square" rtlCol="0">
            <a:spAutoFit/>
          </a:bodyPr>
          <a:lstStyle/>
          <a:p>
            <a:r>
              <a:rPr lang="es-CO" i="1" dirty="0">
                <a:solidFill>
                  <a:schemeClr val="bg1"/>
                </a:solidFill>
              </a:rPr>
              <a:t>Se puede realizar de forma individual? </a:t>
            </a:r>
            <a:r>
              <a:rPr lang="es-CO" sz="2800" b="1" dirty="0">
                <a:solidFill>
                  <a:schemeClr val="bg1"/>
                </a:solidFill>
              </a:rPr>
              <a:t>SI</a:t>
            </a:r>
            <a:r>
              <a:rPr lang="es-CO" dirty="0">
                <a:solidFill>
                  <a:schemeClr val="bg1"/>
                </a:solidFill>
              </a:rPr>
              <a:t>, al momento de la inscripción puede solicitar excepción al número de integrantes desde argumentos de tipo académicos.</a:t>
            </a:r>
          </a:p>
        </p:txBody>
      </p:sp>
      <p:sp>
        <p:nvSpPr>
          <p:cNvPr id="12" name="CuadroTexto 11">
            <a:extLst>
              <a:ext uri="{FF2B5EF4-FFF2-40B4-BE49-F238E27FC236}">
                <a16:creationId xmlns:a16="http://schemas.microsoft.com/office/drawing/2014/main" id="{DD9C2023-5E94-4058-96D9-BAD941C56E69}"/>
              </a:ext>
            </a:extLst>
          </p:cNvPr>
          <p:cNvSpPr txBox="1"/>
          <p:nvPr/>
        </p:nvSpPr>
        <p:spPr>
          <a:xfrm>
            <a:off x="1385166" y="1298017"/>
            <a:ext cx="3587193" cy="954107"/>
          </a:xfrm>
          <a:prstGeom prst="rect">
            <a:avLst/>
          </a:prstGeom>
          <a:solidFill>
            <a:schemeClr val="accent2"/>
          </a:solidFill>
        </p:spPr>
        <p:txBody>
          <a:bodyPr wrap="square" rtlCol="0">
            <a:spAutoFit/>
          </a:bodyPr>
          <a:lstStyle/>
          <a:p>
            <a:pPr algn="ctr"/>
            <a:r>
              <a:rPr lang="es-CO" sz="2800" dirty="0">
                <a:solidFill>
                  <a:schemeClr val="bg1"/>
                </a:solidFill>
              </a:rPr>
              <a:t>INTEGRANTES TRABAJOS DE GRADO</a:t>
            </a:r>
          </a:p>
        </p:txBody>
      </p:sp>
      <p:pic>
        <p:nvPicPr>
          <p:cNvPr id="13" name="Gráfico 12" descr="Reseña de cliente con relleno sólido">
            <a:extLst>
              <a:ext uri="{FF2B5EF4-FFF2-40B4-BE49-F238E27FC236}">
                <a16:creationId xmlns:a16="http://schemas.microsoft.com/office/drawing/2014/main" id="{4F11FFD6-BEB5-4973-841E-59F187023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9244" y="1369695"/>
            <a:ext cx="914400" cy="914400"/>
          </a:xfrm>
          <a:prstGeom prst="rect">
            <a:avLst/>
          </a:prstGeom>
        </p:spPr>
      </p:pic>
      <p:sp>
        <p:nvSpPr>
          <p:cNvPr id="14" name="CuadroTexto 13">
            <a:extLst>
              <a:ext uri="{FF2B5EF4-FFF2-40B4-BE49-F238E27FC236}">
                <a16:creationId xmlns:a16="http://schemas.microsoft.com/office/drawing/2014/main" id="{AA301582-210A-4E03-8E33-911233B5C83B}"/>
              </a:ext>
            </a:extLst>
          </p:cNvPr>
          <p:cNvSpPr txBox="1"/>
          <p:nvPr/>
        </p:nvSpPr>
        <p:spPr>
          <a:xfrm>
            <a:off x="6725164" y="1262685"/>
            <a:ext cx="4081670" cy="923330"/>
          </a:xfrm>
          <a:prstGeom prst="rect">
            <a:avLst/>
          </a:prstGeom>
          <a:solidFill>
            <a:schemeClr val="bg2"/>
          </a:solidFill>
          <a:ln>
            <a:solidFill>
              <a:schemeClr val="accent1"/>
            </a:solidFill>
          </a:ln>
        </p:spPr>
        <p:txBody>
          <a:bodyPr wrap="square" rtlCol="0">
            <a:spAutoFit/>
          </a:bodyPr>
          <a:lstStyle/>
          <a:p>
            <a:pPr algn="just"/>
            <a:r>
              <a:rPr lang="es-CO" dirty="0"/>
              <a:t>A las reuniones de tutoría deben asistir TODOS LOS INTEGRANTES y dejar constancia de asistencia.</a:t>
            </a:r>
          </a:p>
        </p:txBody>
      </p:sp>
      <p:pic>
        <p:nvPicPr>
          <p:cNvPr id="16" name="Gráfico 15" descr="Lluvia de ideas de grupo con relleno sólido">
            <a:extLst>
              <a:ext uri="{FF2B5EF4-FFF2-40B4-BE49-F238E27FC236}">
                <a16:creationId xmlns:a16="http://schemas.microsoft.com/office/drawing/2014/main" id="{033AF878-9558-4FBE-9304-4C139C534A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3247" y="2514600"/>
            <a:ext cx="914400" cy="914400"/>
          </a:xfrm>
          <a:prstGeom prst="rect">
            <a:avLst/>
          </a:prstGeom>
        </p:spPr>
      </p:pic>
      <p:sp>
        <p:nvSpPr>
          <p:cNvPr id="17" name="CuadroTexto 16">
            <a:extLst>
              <a:ext uri="{FF2B5EF4-FFF2-40B4-BE49-F238E27FC236}">
                <a16:creationId xmlns:a16="http://schemas.microsoft.com/office/drawing/2014/main" id="{4D4BDBA4-FC0F-4902-A201-123CD8834701}"/>
              </a:ext>
            </a:extLst>
          </p:cNvPr>
          <p:cNvSpPr txBox="1"/>
          <p:nvPr/>
        </p:nvSpPr>
        <p:spPr>
          <a:xfrm>
            <a:off x="6677096" y="2472509"/>
            <a:ext cx="4081670" cy="923330"/>
          </a:xfrm>
          <a:prstGeom prst="rect">
            <a:avLst/>
          </a:prstGeom>
          <a:solidFill>
            <a:schemeClr val="accent1">
              <a:lumMod val="20000"/>
              <a:lumOff val="80000"/>
            </a:schemeClr>
          </a:solidFill>
          <a:ln>
            <a:solidFill>
              <a:schemeClr val="accent4">
                <a:lumMod val="50000"/>
              </a:schemeClr>
            </a:solidFill>
          </a:ln>
        </p:spPr>
        <p:txBody>
          <a:bodyPr wrap="square" rtlCol="0">
            <a:spAutoFit/>
          </a:bodyPr>
          <a:lstStyle/>
          <a:p>
            <a:pPr algn="just"/>
            <a:r>
              <a:rPr lang="es-CO" dirty="0"/>
              <a:t>Una vez está inscrito el trabajo NO se admiten cambios en los integrantes, ni en el tema del trabajo de grado.</a:t>
            </a:r>
          </a:p>
        </p:txBody>
      </p:sp>
      <p:sp>
        <p:nvSpPr>
          <p:cNvPr id="18" name="CuadroTexto 17">
            <a:extLst>
              <a:ext uri="{FF2B5EF4-FFF2-40B4-BE49-F238E27FC236}">
                <a16:creationId xmlns:a16="http://schemas.microsoft.com/office/drawing/2014/main" id="{3A52BF4D-6C49-4474-AE84-8E4FE683FD65}"/>
              </a:ext>
            </a:extLst>
          </p:cNvPr>
          <p:cNvSpPr txBox="1"/>
          <p:nvPr/>
        </p:nvSpPr>
        <p:spPr>
          <a:xfrm>
            <a:off x="6725164" y="3603165"/>
            <a:ext cx="4081670" cy="2031325"/>
          </a:xfrm>
          <a:prstGeom prst="rect">
            <a:avLst/>
          </a:prstGeom>
          <a:solidFill>
            <a:schemeClr val="accent4">
              <a:lumMod val="20000"/>
              <a:lumOff val="80000"/>
            </a:schemeClr>
          </a:solidFill>
          <a:ln>
            <a:solidFill>
              <a:schemeClr val="tx2"/>
            </a:solidFill>
          </a:ln>
        </p:spPr>
        <p:txBody>
          <a:bodyPr wrap="square" rtlCol="0">
            <a:spAutoFit/>
          </a:bodyPr>
          <a:lstStyle/>
          <a:p>
            <a:pPr algn="just"/>
            <a:r>
              <a:rPr lang="es-CO" i="1" dirty="0"/>
              <a:t>Problemas con el equipo de trabajo? O</a:t>
            </a:r>
            <a:r>
              <a:rPr lang="es-CO" dirty="0"/>
              <a:t>portunamente deben informar al Comité, adjuntar cesión de derechos de autor y los términos en los que continúan. </a:t>
            </a:r>
            <a:r>
              <a:rPr lang="es-CO" i="1" dirty="0">
                <a:solidFill>
                  <a:srgbClr val="00B050"/>
                </a:solidFill>
              </a:rPr>
              <a:t>El Comité velará por el respeto de los derechos de autor, pero no resuelve sus diferencias personales.</a:t>
            </a:r>
          </a:p>
        </p:txBody>
      </p:sp>
      <p:pic>
        <p:nvPicPr>
          <p:cNvPr id="20" name="Gráfico 19" descr="Preguntas con relleno sólido">
            <a:extLst>
              <a:ext uri="{FF2B5EF4-FFF2-40B4-BE49-F238E27FC236}">
                <a16:creationId xmlns:a16="http://schemas.microsoft.com/office/drawing/2014/main" id="{6E03245F-AF63-4E95-9229-7D568F6BBD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1528" y="4112647"/>
            <a:ext cx="914400" cy="914400"/>
          </a:xfrm>
          <a:prstGeom prst="rect">
            <a:avLst/>
          </a:prstGeom>
        </p:spPr>
      </p:pic>
    </p:spTree>
    <p:extLst>
      <p:ext uri="{BB962C8B-B14F-4D97-AF65-F5344CB8AC3E}">
        <p14:creationId xmlns:p14="http://schemas.microsoft.com/office/powerpoint/2010/main" val="240828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sers/dweb.comunicaciones/Library/Group Containers/L48J367XN4.com.infraware.PolarisOffice/EngineTemp/1292/fImage54065915813.jpe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0" y="59654"/>
            <a:ext cx="12191365" cy="6857365"/>
          </a:xfrm>
          <a:prstGeom prst="rect">
            <a:avLst/>
          </a:prstGeom>
          <a:noFill/>
        </p:spPr>
      </p:pic>
      <p:graphicFrame>
        <p:nvGraphicFramePr>
          <p:cNvPr id="8" name="Tabla 8">
            <a:extLst>
              <a:ext uri="{FF2B5EF4-FFF2-40B4-BE49-F238E27FC236}">
                <a16:creationId xmlns:a16="http://schemas.microsoft.com/office/drawing/2014/main" id="{81B32590-97E2-47CE-A59C-1ECE7C784307}"/>
              </a:ext>
            </a:extLst>
          </p:cNvPr>
          <p:cNvGraphicFramePr>
            <a:graphicFrameLocks noGrp="1"/>
          </p:cNvGraphicFramePr>
          <p:nvPr>
            <p:extLst>
              <p:ext uri="{D42A27DB-BD31-4B8C-83A1-F6EECF244321}">
                <p14:modId xmlns:p14="http://schemas.microsoft.com/office/powerpoint/2010/main" val="2228576303"/>
              </p:ext>
            </p:extLst>
          </p:nvPr>
        </p:nvGraphicFramePr>
        <p:xfrm>
          <a:off x="789139" y="559586"/>
          <a:ext cx="11273425" cy="5712273"/>
        </p:xfrm>
        <a:graphic>
          <a:graphicData uri="http://schemas.openxmlformats.org/drawingml/2006/table">
            <a:tbl>
              <a:tblPr firstRow="1" bandRow="1">
                <a:tableStyleId>{21E4AEA4-8DFA-4A89-87EB-49C32662AFE0}</a:tableStyleId>
              </a:tblPr>
              <a:tblGrid>
                <a:gridCol w="2253251">
                  <a:extLst>
                    <a:ext uri="{9D8B030D-6E8A-4147-A177-3AD203B41FA5}">
                      <a16:colId xmlns:a16="http://schemas.microsoft.com/office/drawing/2014/main" val="1040702987"/>
                    </a:ext>
                  </a:extLst>
                </a:gridCol>
                <a:gridCol w="2046044">
                  <a:extLst>
                    <a:ext uri="{9D8B030D-6E8A-4147-A177-3AD203B41FA5}">
                      <a16:colId xmlns:a16="http://schemas.microsoft.com/office/drawing/2014/main" val="1151989023"/>
                    </a:ext>
                  </a:extLst>
                </a:gridCol>
                <a:gridCol w="6974130">
                  <a:extLst>
                    <a:ext uri="{9D8B030D-6E8A-4147-A177-3AD203B41FA5}">
                      <a16:colId xmlns:a16="http://schemas.microsoft.com/office/drawing/2014/main" val="3173553969"/>
                    </a:ext>
                  </a:extLst>
                </a:gridCol>
              </a:tblGrid>
              <a:tr h="492600">
                <a:tc>
                  <a:txBody>
                    <a:bodyPr/>
                    <a:lstStyle/>
                    <a:p>
                      <a:pPr algn="ctr"/>
                      <a:r>
                        <a:rPr lang="es-CO" dirty="0"/>
                        <a:t>FECHA REUNIÓN</a:t>
                      </a:r>
                    </a:p>
                  </a:txBody>
                  <a:tcPr anchor="ctr"/>
                </a:tc>
                <a:tc>
                  <a:txBody>
                    <a:bodyPr/>
                    <a:lstStyle/>
                    <a:p>
                      <a:pPr algn="ctr"/>
                      <a:r>
                        <a:rPr lang="es-CO" sz="1400" dirty="0"/>
                        <a:t>PLAZO PARA ENVIAR SOLICITUDES</a:t>
                      </a:r>
                    </a:p>
                  </a:txBody>
                  <a:tcPr anchor="ctr"/>
                </a:tc>
                <a:tc>
                  <a:txBody>
                    <a:bodyPr/>
                    <a:lstStyle/>
                    <a:p>
                      <a:pPr algn="ctr"/>
                      <a:r>
                        <a:rPr lang="es-CO" dirty="0"/>
                        <a:t>OBSERVACIÓN</a:t>
                      </a:r>
                    </a:p>
                  </a:txBody>
                  <a:tcPr anchor="ctr"/>
                </a:tc>
                <a:extLst>
                  <a:ext uri="{0D108BD9-81ED-4DB2-BD59-A6C34878D82A}">
                    <a16:rowId xmlns:a16="http://schemas.microsoft.com/office/drawing/2014/main" val="1287090145"/>
                  </a:ext>
                </a:extLst>
              </a:tr>
              <a:tr h="837905">
                <a:tc>
                  <a:txBody>
                    <a:bodyPr/>
                    <a:lstStyle/>
                    <a:p>
                      <a:r>
                        <a:rPr lang="es-CO" sz="1600" b="0" dirty="0"/>
                        <a:t>10 de febrero de 2025</a:t>
                      </a:r>
                    </a:p>
                  </a:txBody>
                  <a:tcPr anchor="ctr"/>
                </a:tc>
                <a:tc>
                  <a:txBody>
                    <a:bodyPr/>
                    <a:lstStyle/>
                    <a:p>
                      <a:r>
                        <a:rPr lang="es-CO" sz="1600" b="0" dirty="0"/>
                        <a:t>05 de febrero de 2025</a:t>
                      </a:r>
                    </a:p>
                  </a:txBody>
                  <a:tcPr anchor="ctr"/>
                </a:tc>
                <a:tc>
                  <a:txBody>
                    <a:bodyPr/>
                    <a:lstStyle/>
                    <a:p>
                      <a:r>
                        <a:rPr lang="es-CO" b="1" dirty="0"/>
                        <a:t>Solicitudes de evaluación proyectos a inscribir para nombrar tutores en 2025-1</a:t>
                      </a:r>
                    </a:p>
                    <a:p>
                      <a:r>
                        <a:rPr lang="es-CO" dirty="0">
                          <a:solidFill>
                            <a:srgbClr val="FF0000"/>
                          </a:solidFill>
                        </a:rPr>
                        <a:t>Solicitudes de evaluación trabajos asesorados en 2024-2</a:t>
                      </a:r>
                    </a:p>
                  </a:txBody>
                  <a:tcPr/>
                </a:tc>
                <a:extLst>
                  <a:ext uri="{0D108BD9-81ED-4DB2-BD59-A6C34878D82A}">
                    <a16:rowId xmlns:a16="http://schemas.microsoft.com/office/drawing/2014/main" val="1147118516"/>
                  </a:ext>
                </a:extLst>
              </a:tr>
              <a:tr h="530673">
                <a:tc>
                  <a:txBody>
                    <a:bodyPr/>
                    <a:lstStyle/>
                    <a:p>
                      <a:r>
                        <a:rPr lang="es-CO" sz="1600" b="0" dirty="0"/>
                        <a:t>10 de marzo de 2025</a:t>
                      </a:r>
                    </a:p>
                  </a:txBody>
                  <a:tcPr anchor="ctr"/>
                </a:tc>
                <a:tc>
                  <a:txBody>
                    <a:bodyPr/>
                    <a:lstStyle/>
                    <a:p>
                      <a:r>
                        <a:rPr lang="es-CO" sz="1600" b="0" dirty="0"/>
                        <a:t>05 de marzo de 2025</a:t>
                      </a:r>
                    </a:p>
                  </a:txBody>
                  <a:tcPr anchor="ctr"/>
                </a:tc>
                <a:tc>
                  <a:txBody>
                    <a:bodyPr/>
                    <a:lstStyle/>
                    <a:p>
                      <a:r>
                        <a:rPr lang="es-CO" b="1" dirty="0"/>
                        <a:t>Recepción de evaluaciones de proyectos</a:t>
                      </a:r>
                    </a:p>
                  </a:txBody>
                  <a:tcPr/>
                </a:tc>
                <a:extLst>
                  <a:ext uri="{0D108BD9-81ED-4DB2-BD59-A6C34878D82A}">
                    <a16:rowId xmlns:a16="http://schemas.microsoft.com/office/drawing/2014/main" val="1439925138"/>
                  </a:ext>
                </a:extLst>
              </a:tr>
              <a:tr h="335162">
                <a:tc>
                  <a:txBody>
                    <a:bodyPr/>
                    <a:lstStyle/>
                    <a:p>
                      <a:r>
                        <a:rPr lang="es-CO" sz="1600" b="0" dirty="0"/>
                        <a:t>07 de abril de 2025</a:t>
                      </a:r>
                    </a:p>
                  </a:txBody>
                  <a:tcPr anchor="ctr"/>
                </a:tc>
                <a:tc>
                  <a:txBody>
                    <a:bodyPr/>
                    <a:lstStyle/>
                    <a:p>
                      <a:r>
                        <a:rPr lang="es-CO" sz="1600" b="0" dirty="0"/>
                        <a:t>02 de abril de 2025</a:t>
                      </a:r>
                    </a:p>
                  </a:txBody>
                  <a:tcPr anchor="ctr"/>
                </a:tc>
                <a:tc>
                  <a:txBody>
                    <a:bodyPr/>
                    <a:lstStyle/>
                    <a:p>
                      <a:r>
                        <a:rPr lang="es-CO" b="1" dirty="0"/>
                        <a:t>Solicitudes varias</a:t>
                      </a:r>
                      <a:r>
                        <a:rPr lang="es-CO" b="0" dirty="0"/>
                        <a:t>– </a:t>
                      </a:r>
                    </a:p>
                  </a:txBody>
                  <a:tcPr/>
                </a:tc>
                <a:extLst>
                  <a:ext uri="{0D108BD9-81ED-4DB2-BD59-A6C34878D82A}">
                    <a16:rowId xmlns:a16="http://schemas.microsoft.com/office/drawing/2014/main" val="123815687"/>
                  </a:ext>
                </a:extLst>
              </a:tr>
              <a:tr h="782045">
                <a:tc>
                  <a:txBody>
                    <a:bodyPr/>
                    <a:lstStyle/>
                    <a:p>
                      <a:r>
                        <a:rPr lang="es-CO" sz="1600" b="0" dirty="0"/>
                        <a:t>12 de mayo de 2025</a:t>
                      </a:r>
                    </a:p>
                  </a:txBody>
                  <a:tcPr anchor="ctr"/>
                </a:tc>
                <a:tc>
                  <a:txBody>
                    <a:bodyPr/>
                    <a:lstStyle/>
                    <a:p>
                      <a:r>
                        <a:rPr lang="es-CO" sz="1200" b="0" dirty="0"/>
                        <a:t>De oficio a quienes superan las evaluaciones escritas</a:t>
                      </a:r>
                    </a:p>
                  </a:txBody>
                  <a:tcPr anchor="ctr"/>
                </a:tc>
                <a:tc>
                  <a:txBody>
                    <a:bodyPr/>
                    <a:lstStyle/>
                    <a:p>
                      <a:r>
                        <a:rPr lang="es-CO" b="1" dirty="0"/>
                        <a:t>XVII Coloquio de Investigación “Promoviendo la Cultura Investigativa” </a:t>
                      </a:r>
                      <a:r>
                        <a:rPr lang="es-CO" sz="1400" b="0" dirty="0"/>
                        <a:t>(solo se programan quienes superaron la fase de evaluación escrita iniciada en las reuniones de marzo y abril)</a:t>
                      </a:r>
                      <a:endParaRPr lang="es-CO" b="0" dirty="0"/>
                    </a:p>
                  </a:txBody>
                  <a:tcPr/>
                </a:tc>
                <a:extLst>
                  <a:ext uri="{0D108BD9-81ED-4DB2-BD59-A6C34878D82A}">
                    <a16:rowId xmlns:a16="http://schemas.microsoft.com/office/drawing/2014/main" val="2344772605"/>
                  </a:ext>
                </a:extLst>
              </a:tr>
              <a:tr h="586533">
                <a:tc>
                  <a:txBody>
                    <a:bodyPr/>
                    <a:lstStyle/>
                    <a:p>
                      <a:r>
                        <a:rPr lang="es-CO" sz="1600" b="0" dirty="0"/>
                        <a:t>11 de agosto de 2025</a:t>
                      </a:r>
                    </a:p>
                  </a:txBody>
                  <a:tcPr anchor="ctr"/>
                </a:tc>
                <a:tc>
                  <a:txBody>
                    <a:bodyPr/>
                    <a:lstStyle/>
                    <a:p>
                      <a:r>
                        <a:rPr lang="es-CO" sz="1600" b="0" dirty="0"/>
                        <a:t>05 de agosto de 2025</a:t>
                      </a:r>
                    </a:p>
                  </a:txBody>
                  <a:tcPr anchor="ctr"/>
                </a:tc>
                <a:tc>
                  <a:txBody>
                    <a:bodyPr/>
                    <a:lstStyle/>
                    <a:p>
                      <a:r>
                        <a:rPr lang="es-CO" b="1" dirty="0"/>
                        <a:t>Inscripción y nombramiento de tutores(as)</a:t>
                      </a:r>
                    </a:p>
                    <a:p>
                      <a:r>
                        <a:rPr lang="es-CO" b="0" dirty="0"/>
                        <a:t>Solicitudes de evaluación trabajos asesorados en 2025-1</a:t>
                      </a:r>
                    </a:p>
                  </a:txBody>
                  <a:tcPr/>
                </a:tc>
                <a:extLst>
                  <a:ext uri="{0D108BD9-81ED-4DB2-BD59-A6C34878D82A}">
                    <a16:rowId xmlns:a16="http://schemas.microsoft.com/office/drawing/2014/main" val="1301676034"/>
                  </a:ext>
                </a:extLst>
              </a:tr>
              <a:tr h="530673">
                <a:tc>
                  <a:txBody>
                    <a:bodyPr/>
                    <a:lstStyle/>
                    <a:p>
                      <a:r>
                        <a:rPr lang="es-CO" sz="1600" b="0" dirty="0"/>
                        <a:t>08 de septiembre de 2025</a:t>
                      </a:r>
                    </a:p>
                  </a:txBody>
                  <a:tcPr anchor="ctr"/>
                </a:tc>
                <a:tc>
                  <a:txBody>
                    <a:bodyPr/>
                    <a:lstStyle/>
                    <a:p>
                      <a:r>
                        <a:rPr lang="es-CO" sz="1600" b="0" dirty="0"/>
                        <a:t>03 de septiembre de 2025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1" dirty="0"/>
                        <a:t>Recepción de evaluaciones</a:t>
                      </a:r>
                      <a:endParaRPr lang="es-CO" b="0" dirty="0"/>
                    </a:p>
                  </a:txBody>
                  <a:tcPr/>
                </a:tc>
                <a:extLst>
                  <a:ext uri="{0D108BD9-81ED-4DB2-BD59-A6C34878D82A}">
                    <a16:rowId xmlns:a16="http://schemas.microsoft.com/office/drawing/2014/main" val="2474221371"/>
                  </a:ext>
                </a:extLst>
              </a:tr>
              <a:tr h="530673">
                <a:tc>
                  <a:txBody>
                    <a:bodyPr/>
                    <a:lstStyle/>
                    <a:p>
                      <a:r>
                        <a:rPr lang="es-CO" sz="1600" b="0" dirty="0"/>
                        <a:t>13 de octubre de 2025</a:t>
                      </a:r>
                    </a:p>
                  </a:txBody>
                  <a:tcPr anchor="ctr"/>
                </a:tc>
                <a:tc>
                  <a:txBody>
                    <a:bodyPr/>
                    <a:lstStyle/>
                    <a:p>
                      <a:r>
                        <a:rPr lang="es-CO" sz="1600" b="0" dirty="0"/>
                        <a:t>05 de octubre de 2025</a:t>
                      </a:r>
                    </a:p>
                  </a:txBody>
                  <a:tcPr anchor="ctr"/>
                </a:tc>
                <a:tc>
                  <a:txBody>
                    <a:bodyPr/>
                    <a:lstStyle/>
                    <a:p>
                      <a:r>
                        <a:rPr lang="es-CO" b="1" dirty="0"/>
                        <a:t>Solicitudes varias– </a:t>
                      </a:r>
                      <a:endParaRPr lang="es-CO" b="0" dirty="0"/>
                    </a:p>
                  </a:txBody>
                  <a:tcPr/>
                </a:tc>
                <a:extLst>
                  <a:ext uri="{0D108BD9-81ED-4DB2-BD59-A6C34878D82A}">
                    <a16:rowId xmlns:a16="http://schemas.microsoft.com/office/drawing/2014/main" val="3763200232"/>
                  </a:ext>
                </a:extLst>
              </a:tr>
              <a:tr h="782045">
                <a:tc>
                  <a:txBody>
                    <a:bodyPr/>
                    <a:lstStyle/>
                    <a:p>
                      <a:r>
                        <a:rPr lang="es-CO" sz="1600" b="0" dirty="0"/>
                        <a:t>10 de noviembre de 2025</a:t>
                      </a:r>
                    </a:p>
                  </a:txBody>
                  <a:tcPr anchor="ctr"/>
                </a:tc>
                <a:tc>
                  <a:txBody>
                    <a:bodyPr/>
                    <a:lstStyle/>
                    <a:p>
                      <a:pPr marL="0" algn="l" defTabSz="914400" rtl="0" eaLnBrk="1" latinLnBrk="0" hangingPunct="1"/>
                      <a:r>
                        <a:rPr lang="es-CO" sz="1200" b="0" kern="1200" dirty="0">
                          <a:solidFill>
                            <a:schemeClr val="dk1"/>
                          </a:solidFill>
                          <a:latin typeface="+mn-lt"/>
                          <a:ea typeface="+mn-ea"/>
                          <a:cs typeface="+mn-cs"/>
                        </a:rPr>
                        <a:t>De oficio a quienes superan las evaluaciones escritas</a:t>
                      </a:r>
                    </a:p>
                  </a:txBody>
                  <a:tcPr anchor="ctr"/>
                </a:tc>
                <a:tc>
                  <a:txBody>
                    <a:bodyPr/>
                    <a:lstStyle/>
                    <a:p>
                      <a:pPr marL="0" algn="l" defTabSz="914400" rtl="0" eaLnBrk="1" latinLnBrk="0" hangingPunct="1"/>
                      <a:r>
                        <a:rPr lang="es-CO" sz="1800" b="1" kern="1200" dirty="0">
                          <a:solidFill>
                            <a:schemeClr val="dk1"/>
                          </a:solidFill>
                          <a:latin typeface="+mn-lt"/>
                          <a:ea typeface="+mn-ea"/>
                          <a:cs typeface="+mn-cs"/>
                        </a:rPr>
                        <a:t>XVIII Coloquio de Investigación “Promoviendo la Cultura Investigativa”</a:t>
                      </a:r>
                      <a:r>
                        <a:rPr lang="es-CO" sz="1600" b="1" kern="1200" dirty="0">
                          <a:solidFill>
                            <a:schemeClr val="dk1"/>
                          </a:solidFill>
                          <a:latin typeface="+mn-lt"/>
                          <a:ea typeface="+mn-ea"/>
                          <a:cs typeface="+mn-cs"/>
                        </a:rPr>
                        <a:t> </a:t>
                      </a:r>
                      <a:r>
                        <a:rPr lang="es-CO" sz="1400" b="0" kern="1200" dirty="0">
                          <a:solidFill>
                            <a:schemeClr val="dk1"/>
                          </a:solidFill>
                          <a:latin typeface="+mn-lt"/>
                          <a:ea typeface="+mn-ea"/>
                          <a:cs typeface="+mn-cs"/>
                        </a:rPr>
                        <a:t>(solo se programan quienes superaron la fase de evaluación escrita iniciada en las reuniones de septiembre y octubre)</a:t>
                      </a:r>
                    </a:p>
                  </a:txBody>
                  <a:tcPr/>
                </a:tc>
                <a:extLst>
                  <a:ext uri="{0D108BD9-81ED-4DB2-BD59-A6C34878D82A}">
                    <a16:rowId xmlns:a16="http://schemas.microsoft.com/office/drawing/2014/main" val="878680481"/>
                  </a:ext>
                </a:extLst>
              </a:tr>
            </a:tbl>
          </a:graphicData>
        </a:graphic>
      </p:graphicFrame>
      <p:sp>
        <p:nvSpPr>
          <p:cNvPr id="2" name="CuadroTexto 1">
            <a:extLst>
              <a:ext uri="{FF2B5EF4-FFF2-40B4-BE49-F238E27FC236}">
                <a16:creationId xmlns:a16="http://schemas.microsoft.com/office/drawing/2014/main" id="{201220CC-F9C0-4208-B0BA-2FF433DFEC63}"/>
              </a:ext>
            </a:extLst>
          </p:cNvPr>
          <p:cNvSpPr txBox="1"/>
          <p:nvPr/>
        </p:nvSpPr>
        <p:spPr>
          <a:xfrm>
            <a:off x="1008529" y="97921"/>
            <a:ext cx="9735671" cy="461665"/>
          </a:xfrm>
          <a:prstGeom prst="rect">
            <a:avLst/>
          </a:prstGeom>
          <a:noFill/>
        </p:spPr>
        <p:txBody>
          <a:bodyPr wrap="square" rtlCol="0">
            <a:spAutoFit/>
          </a:bodyPr>
          <a:lstStyle/>
          <a:p>
            <a:r>
              <a:rPr lang="es-CO" sz="2400" dirty="0"/>
              <a:t>REUNIONES ORDINARIAS COMITÉ TRABAJOS DE GRADO 2025</a:t>
            </a:r>
          </a:p>
        </p:txBody>
      </p:sp>
    </p:spTree>
    <p:extLst>
      <p:ext uri="{BB962C8B-B14F-4D97-AF65-F5344CB8AC3E}">
        <p14:creationId xmlns:p14="http://schemas.microsoft.com/office/powerpoint/2010/main" val="426948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sers/dweb.comunicaciones/Library/Group Containers/L48J367XN4.com.infraware.PolarisOffice/EngineTemp/1292/fImage54065915813.jpe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635" y="-45900"/>
            <a:ext cx="12191365" cy="6857365"/>
          </a:xfrm>
          <a:prstGeom prst="rect">
            <a:avLst/>
          </a:prstGeom>
          <a:noFill/>
        </p:spPr>
      </p:pic>
      <p:sp>
        <p:nvSpPr>
          <p:cNvPr id="2" name="CuadroTexto 1">
            <a:extLst>
              <a:ext uri="{FF2B5EF4-FFF2-40B4-BE49-F238E27FC236}">
                <a16:creationId xmlns:a16="http://schemas.microsoft.com/office/drawing/2014/main" id="{201220CC-F9C0-4208-B0BA-2FF433DFEC63}"/>
              </a:ext>
            </a:extLst>
          </p:cNvPr>
          <p:cNvSpPr txBox="1"/>
          <p:nvPr/>
        </p:nvSpPr>
        <p:spPr>
          <a:xfrm>
            <a:off x="970951" y="890223"/>
            <a:ext cx="8565777" cy="1200329"/>
          </a:xfrm>
          <a:prstGeom prst="rect">
            <a:avLst/>
          </a:prstGeom>
          <a:noFill/>
        </p:spPr>
        <p:txBody>
          <a:bodyPr wrap="square" rtlCol="0">
            <a:spAutoFit/>
          </a:bodyPr>
          <a:lstStyle/>
          <a:p>
            <a:r>
              <a:rPr lang="es-CO" sz="3200" dirty="0"/>
              <a:t>FECHAS A TENER EN CUENTA EN 2025 – </a:t>
            </a:r>
          </a:p>
          <a:p>
            <a:r>
              <a:rPr lang="es-CO" sz="2000" dirty="0"/>
              <a:t>Recuerde si tiene expectativa de grado en 2025 estas son las fechas a tener en cuenta, es su responsabilidad proyectar sus tiempos con suficiente anticipación</a:t>
            </a:r>
            <a:endParaRPr lang="es-CO" sz="3200" dirty="0"/>
          </a:p>
        </p:txBody>
      </p:sp>
      <p:sp>
        <p:nvSpPr>
          <p:cNvPr id="5" name="CuadroTexto 4">
            <a:extLst>
              <a:ext uri="{FF2B5EF4-FFF2-40B4-BE49-F238E27FC236}">
                <a16:creationId xmlns:a16="http://schemas.microsoft.com/office/drawing/2014/main" id="{CE5E51B9-EE09-46E8-AAB3-BDD767C6F3BE}"/>
              </a:ext>
            </a:extLst>
          </p:cNvPr>
          <p:cNvSpPr txBox="1"/>
          <p:nvPr/>
        </p:nvSpPr>
        <p:spPr>
          <a:xfrm>
            <a:off x="1202499" y="2534591"/>
            <a:ext cx="8565777" cy="2554545"/>
          </a:xfrm>
          <a:prstGeom prst="rect">
            <a:avLst/>
          </a:prstGeom>
          <a:noFill/>
        </p:spPr>
        <p:txBody>
          <a:bodyPr wrap="square" rtlCol="0">
            <a:spAutoFit/>
          </a:bodyPr>
          <a:lstStyle/>
          <a:p>
            <a:r>
              <a:rPr lang="es-CO" sz="2400" b="1" dirty="0"/>
              <a:t>INCRIPCIÓN A GRADOS PRIVADOS: </a:t>
            </a:r>
          </a:p>
          <a:p>
            <a:r>
              <a:rPr lang="es-CO" dirty="0"/>
              <a:t>10 de febrero al 25 de abril de 2025  </a:t>
            </a:r>
          </a:p>
          <a:p>
            <a:r>
              <a:rPr lang="es-CO" dirty="0"/>
              <a:t>11 de agosto al 17 de octubre de 2025</a:t>
            </a:r>
          </a:p>
          <a:p>
            <a:endParaRPr lang="es-CO" dirty="0"/>
          </a:p>
          <a:p>
            <a:r>
              <a:rPr lang="es-CO" sz="2400" b="1" dirty="0"/>
              <a:t>INSCRIPCIÓN GRADOS COLECTIVOS: </a:t>
            </a:r>
          </a:p>
          <a:p>
            <a:r>
              <a:rPr lang="es-CO" dirty="0"/>
              <a:t>6 de mayo al martes 3 de junio 2025 (a medio día) </a:t>
            </a:r>
          </a:p>
          <a:p>
            <a:r>
              <a:rPr lang="es-CO" b="0" i="0" dirty="0">
                <a:solidFill>
                  <a:srgbClr val="212529"/>
                </a:solidFill>
                <a:effectLst/>
                <a:latin typeface="-apple-system"/>
              </a:rPr>
              <a:t>28 de octubre al viernes 21 de noviembre de 2025 (a medio día)</a:t>
            </a:r>
          </a:p>
          <a:p>
            <a:endParaRPr lang="es-CO" dirty="0"/>
          </a:p>
        </p:txBody>
      </p:sp>
      <p:sp>
        <p:nvSpPr>
          <p:cNvPr id="7" name="CuadroTexto 6">
            <a:extLst>
              <a:ext uri="{FF2B5EF4-FFF2-40B4-BE49-F238E27FC236}">
                <a16:creationId xmlns:a16="http://schemas.microsoft.com/office/drawing/2014/main" id="{A8120ADA-E348-48F3-8ACC-8938F7934756}"/>
              </a:ext>
            </a:extLst>
          </p:cNvPr>
          <p:cNvSpPr txBox="1"/>
          <p:nvPr/>
        </p:nvSpPr>
        <p:spPr>
          <a:xfrm>
            <a:off x="5773486" y="4856066"/>
            <a:ext cx="6013506" cy="1354217"/>
          </a:xfrm>
          <a:prstGeom prst="rect">
            <a:avLst/>
          </a:prstGeom>
          <a:solidFill>
            <a:srgbClr val="FFFF00"/>
          </a:solidFill>
        </p:spPr>
        <p:txBody>
          <a:bodyPr wrap="square" rtlCol="0">
            <a:spAutoFit/>
          </a:bodyPr>
          <a:lstStyle/>
          <a:p>
            <a:r>
              <a:rPr lang="es-CO" i="1" dirty="0"/>
              <a:t>Tenga presente que al finalizar los semestres no es posible asignar tutorías, realizar segundas/terceras evaluaciones, ya que las horas y contratos de los docentes se han agotado</a:t>
            </a:r>
            <a:r>
              <a:rPr lang="es-CO" sz="1400" i="1" dirty="0"/>
              <a:t>.</a:t>
            </a:r>
          </a:p>
          <a:p>
            <a:r>
              <a:rPr lang="es-CO" sz="1400" i="1" dirty="0"/>
              <a:t>Así que si una o dos evaluaciones son rechazadas y usted envió su solicitud en la última reunión del semestre, quedará para solucionarse al semestre siguiente.</a:t>
            </a:r>
          </a:p>
        </p:txBody>
      </p:sp>
    </p:spTree>
    <p:extLst>
      <p:ext uri="{BB962C8B-B14F-4D97-AF65-F5344CB8AC3E}">
        <p14:creationId xmlns:p14="http://schemas.microsoft.com/office/powerpoint/2010/main" val="285723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292C9BB-432B-4BA8-9A9A-7D80E9B0CF56}"/>
              </a:ext>
            </a:extLst>
          </p:cNvPr>
          <p:cNvPicPr>
            <a:picLocks noChangeAspect="1"/>
          </p:cNvPicPr>
          <p:nvPr/>
        </p:nvPicPr>
        <p:blipFill>
          <a:blip r:embed="rId2"/>
          <a:stretch>
            <a:fillRect/>
          </a:stretch>
        </p:blipFill>
        <p:spPr>
          <a:xfrm>
            <a:off x="0" y="0"/>
            <a:ext cx="12192000" cy="6857999"/>
          </a:xfrm>
          <a:prstGeom prst="rect">
            <a:avLst/>
          </a:prstGeom>
          <a:ln>
            <a:solidFill>
              <a:schemeClr val="accent4">
                <a:lumMod val="60000"/>
                <a:lumOff val="40000"/>
              </a:schemeClr>
            </a:solidFill>
          </a:ln>
        </p:spPr>
      </p:pic>
      <p:graphicFrame>
        <p:nvGraphicFramePr>
          <p:cNvPr id="4" name="Marcador de contenido 3">
            <a:extLst>
              <a:ext uri="{FF2B5EF4-FFF2-40B4-BE49-F238E27FC236}">
                <a16:creationId xmlns:a16="http://schemas.microsoft.com/office/drawing/2014/main" id="{5D83D8A5-1473-4520-A025-9D5522459CB5}"/>
              </a:ext>
            </a:extLst>
          </p:cNvPr>
          <p:cNvGraphicFramePr>
            <a:graphicFrameLocks noGrp="1"/>
          </p:cNvGraphicFramePr>
          <p:nvPr>
            <p:ph idx="1"/>
            <p:extLst>
              <p:ext uri="{D42A27DB-BD31-4B8C-83A1-F6EECF244321}">
                <p14:modId xmlns:p14="http://schemas.microsoft.com/office/powerpoint/2010/main" val="1637873123"/>
              </p:ext>
            </p:extLst>
          </p:nvPr>
        </p:nvGraphicFramePr>
        <p:xfrm>
          <a:off x="5365374" y="441742"/>
          <a:ext cx="6754909" cy="5467447"/>
        </p:xfrm>
        <a:graphic>
          <a:graphicData uri="http://schemas.openxmlformats.org/drawingml/2006/table">
            <a:tbl>
              <a:tblPr firstRow="1" firstCol="1" bandRow="1">
                <a:tableStyleId>{D27102A9-8310-4765-A935-A1911B00CA55}</a:tableStyleId>
              </a:tblPr>
              <a:tblGrid>
                <a:gridCol w="5990538">
                  <a:extLst>
                    <a:ext uri="{9D8B030D-6E8A-4147-A177-3AD203B41FA5}">
                      <a16:colId xmlns:a16="http://schemas.microsoft.com/office/drawing/2014/main" val="2998225458"/>
                    </a:ext>
                  </a:extLst>
                </a:gridCol>
                <a:gridCol w="764371">
                  <a:extLst>
                    <a:ext uri="{9D8B030D-6E8A-4147-A177-3AD203B41FA5}">
                      <a16:colId xmlns:a16="http://schemas.microsoft.com/office/drawing/2014/main" val="1007505698"/>
                    </a:ext>
                  </a:extLst>
                </a:gridCol>
              </a:tblGrid>
              <a:tr h="566768">
                <a:tc>
                  <a:txBody>
                    <a:bodyPr/>
                    <a:lstStyle/>
                    <a:p>
                      <a:pPr algn="ctr">
                        <a:lnSpc>
                          <a:spcPct val="107000"/>
                        </a:lnSpc>
                        <a:spcAft>
                          <a:spcPts val="800"/>
                        </a:spcAft>
                      </a:pPr>
                      <a:r>
                        <a:rPr lang="es-CO" sz="1800" dirty="0">
                          <a:effectLst/>
                        </a:rPr>
                        <a:t>Aspectos a evaluar</a:t>
                      </a:r>
                      <a:endParaRPr lang="es-CO" sz="160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tc>
                  <a:txBody>
                    <a:bodyPr/>
                    <a:lstStyle/>
                    <a:p>
                      <a:pPr algn="ctr">
                        <a:lnSpc>
                          <a:spcPct val="107000"/>
                        </a:lnSpc>
                        <a:spcAft>
                          <a:spcPts val="800"/>
                        </a:spcAft>
                      </a:pPr>
                      <a:r>
                        <a:rPr lang="es-CO" sz="1400" dirty="0">
                          <a:effectLst/>
                        </a:rPr>
                        <a:t>Puntaje máximo</a:t>
                      </a:r>
                      <a:endParaRPr lang="es-CO" sz="120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extLst>
                  <a:ext uri="{0D108BD9-81ED-4DB2-BD59-A6C34878D82A}">
                    <a16:rowId xmlns:a16="http://schemas.microsoft.com/office/drawing/2014/main" val="148857627"/>
                  </a:ext>
                </a:extLst>
              </a:tr>
              <a:tr h="825740">
                <a:tc>
                  <a:txBody>
                    <a:bodyPr/>
                    <a:lstStyle/>
                    <a:p>
                      <a:pPr algn="ctr">
                        <a:lnSpc>
                          <a:spcPct val="107000"/>
                        </a:lnSpc>
                        <a:spcAft>
                          <a:spcPts val="800"/>
                        </a:spcAft>
                      </a:pPr>
                      <a:r>
                        <a:rPr lang="es-CO" sz="1800" b="0" dirty="0">
                          <a:effectLst/>
                        </a:rPr>
                        <a:t>Planteamiento del Problema: Se señala con claridad el contexto, alcance de afectación, delimitación conceptual, geográfica y temporal del estudio que se pretende realizar.</a:t>
                      </a:r>
                      <a:endParaRPr lang="es-CO" sz="1600" b="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tc>
                  <a:txBody>
                    <a:bodyPr/>
                    <a:lstStyle/>
                    <a:p>
                      <a:pPr algn="ctr">
                        <a:lnSpc>
                          <a:spcPct val="107000"/>
                        </a:lnSpc>
                        <a:spcAft>
                          <a:spcPts val="800"/>
                        </a:spcAft>
                      </a:pPr>
                      <a:r>
                        <a:rPr lang="es-CO" sz="1400" dirty="0">
                          <a:effectLst/>
                        </a:rPr>
                        <a:t>20 puntos</a:t>
                      </a:r>
                      <a:endParaRPr lang="es-CO" sz="120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extLst>
                  <a:ext uri="{0D108BD9-81ED-4DB2-BD59-A6C34878D82A}">
                    <a16:rowId xmlns:a16="http://schemas.microsoft.com/office/drawing/2014/main" val="447721923"/>
                  </a:ext>
                </a:extLst>
              </a:tr>
              <a:tr h="566768">
                <a:tc>
                  <a:txBody>
                    <a:bodyPr/>
                    <a:lstStyle/>
                    <a:p>
                      <a:pPr algn="ctr">
                        <a:lnSpc>
                          <a:spcPct val="107000"/>
                        </a:lnSpc>
                        <a:spcAft>
                          <a:spcPts val="800"/>
                        </a:spcAft>
                      </a:pPr>
                      <a:r>
                        <a:rPr lang="es-CO" sz="1800" b="0" dirty="0">
                          <a:effectLst/>
                        </a:rPr>
                        <a:t>Coherencia entre la pregunta y el objetivo general. Correspondencia entre el objetivo general y los objetivos específicos.</a:t>
                      </a:r>
                      <a:endParaRPr lang="es-CO" sz="1600" b="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tc>
                  <a:txBody>
                    <a:bodyPr/>
                    <a:lstStyle/>
                    <a:p>
                      <a:pPr algn="ctr">
                        <a:lnSpc>
                          <a:spcPct val="107000"/>
                        </a:lnSpc>
                        <a:spcAft>
                          <a:spcPts val="800"/>
                        </a:spcAft>
                      </a:pPr>
                      <a:r>
                        <a:rPr lang="es-CO" sz="1400" dirty="0">
                          <a:effectLst/>
                        </a:rPr>
                        <a:t>10 puntos</a:t>
                      </a:r>
                      <a:endParaRPr lang="es-CO" sz="120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extLst>
                  <a:ext uri="{0D108BD9-81ED-4DB2-BD59-A6C34878D82A}">
                    <a16:rowId xmlns:a16="http://schemas.microsoft.com/office/drawing/2014/main" val="1862550998"/>
                  </a:ext>
                </a:extLst>
              </a:tr>
              <a:tr h="566768">
                <a:tc>
                  <a:txBody>
                    <a:bodyPr/>
                    <a:lstStyle/>
                    <a:p>
                      <a:pPr algn="ctr">
                        <a:lnSpc>
                          <a:spcPct val="107000"/>
                        </a:lnSpc>
                        <a:spcAft>
                          <a:spcPts val="800"/>
                        </a:spcAft>
                      </a:pPr>
                      <a:r>
                        <a:rPr lang="es-CO" sz="1800" b="0" dirty="0">
                          <a:effectLst/>
                        </a:rPr>
                        <a:t>Metodología: La metodología es coherente con la modalidad de trabajo. Se ajusta a los objetivos propuestos.</a:t>
                      </a:r>
                      <a:endParaRPr lang="es-CO" sz="1600" b="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tc>
                  <a:txBody>
                    <a:bodyPr/>
                    <a:lstStyle/>
                    <a:p>
                      <a:pPr algn="ctr">
                        <a:lnSpc>
                          <a:spcPct val="107000"/>
                        </a:lnSpc>
                        <a:spcAft>
                          <a:spcPts val="800"/>
                        </a:spcAft>
                      </a:pPr>
                      <a:r>
                        <a:rPr lang="es-CO" sz="1400" dirty="0">
                          <a:effectLst/>
                        </a:rPr>
                        <a:t>20 puntos</a:t>
                      </a:r>
                      <a:endParaRPr lang="es-CO" sz="120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extLst>
                  <a:ext uri="{0D108BD9-81ED-4DB2-BD59-A6C34878D82A}">
                    <a16:rowId xmlns:a16="http://schemas.microsoft.com/office/drawing/2014/main" val="2744146162"/>
                  </a:ext>
                </a:extLst>
              </a:tr>
              <a:tr h="937553">
                <a:tc>
                  <a:txBody>
                    <a:bodyPr/>
                    <a:lstStyle/>
                    <a:p>
                      <a:pPr algn="ctr">
                        <a:lnSpc>
                          <a:spcPct val="107000"/>
                        </a:lnSpc>
                        <a:spcAft>
                          <a:spcPts val="800"/>
                        </a:spcAft>
                      </a:pPr>
                      <a:r>
                        <a:rPr lang="es-CO" sz="1800" b="0" dirty="0">
                          <a:effectLst/>
                        </a:rPr>
                        <a:t>Marco de Referencia: Se observa la presencia de estado del arte, marco teórico, marco jurídico y otros marcos si aplican. El trabajo tiene un horizonte conceptual actualizado y acorde a la problematización y objetivos planteados.</a:t>
                      </a:r>
                      <a:endParaRPr lang="es-CO" sz="1600" b="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tc>
                  <a:txBody>
                    <a:bodyPr/>
                    <a:lstStyle/>
                    <a:p>
                      <a:pPr algn="ctr">
                        <a:lnSpc>
                          <a:spcPct val="107000"/>
                        </a:lnSpc>
                        <a:spcAft>
                          <a:spcPts val="800"/>
                        </a:spcAft>
                      </a:pPr>
                      <a:r>
                        <a:rPr lang="es-CO" sz="1400" dirty="0">
                          <a:effectLst/>
                        </a:rPr>
                        <a:t>20 puntos</a:t>
                      </a:r>
                      <a:endParaRPr lang="es-CO" sz="120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extLst>
                  <a:ext uri="{0D108BD9-81ED-4DB2-BD59-A6C34878D82A}">
                    <a16:rowId xmlns:a16="http://schemas.microsoft.com/office/drawing/2014/main" val="2481527982"/>
                  </a:ext>
                </a:extLst>
              </a:tr>
              <a:tr h="566768">
                <a:tc>
                  <a:txBody>
                    <a:bodyPr/>
                    <a:lstStyle/>
                    <a:p>
                      <a:pPr algn="ctr">
                        <a:lnSpc>
                          <a:spcPct val="107000"/>
                        </a:lnSpc>
                        <a:spcAft>
                          <a:spcPts val="800"/>
                        </a:spcAft>
                      </a:pPr>
                      <a:r>
                        <a:rPr lang="es-CO" sz="1800" b="0" dirty="0">
                          <a:effectLst/>
                        </a:rPr>
                        <a:t>Cronograma y plan de capítulos.  Se presenta un cronograma y plan de capítulos coherente con los objetivos y la metodología</a:t>
                      </a:r>
                      <a:endParaRPr lang="es-CO" sz="1600" b="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tc>
                  <a:txBody>
                    <a:bodyPr/>
                    <a:lstStyle/>
                    <a:p>
                      <a:pPr algn="ctr">
                        <a:lnSpc>
                          <a:spcPct val="107000"/>
                        </a:lnSpc>
                        <a:spcAft>
                          <a:spcPts val="800"/>
                        </a:spcAft>
                      </a:pPr>
                      <a:r>
                        <a:rPr lang="es-CO" sz="1400" dirty="0">
                          <a:effectLst/>
                        </a:rPr>
                        <a:t>10 puntos</a:t>
                      </a:r>
                      <a:endParaRPr lang="es-CO" sz="120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extLst>
                  <a:ext uri="{0D108BD9-81ED-4DB2-BD59-A6C34878D82A}">
                    <a16:rowId xmlns:a16="http://schemas.microsoft.com/office/drawing/2014/main" val="2221927987"/>
                  </a:ext>
                </a:extLst>
              </a:tr>
              <a:tr h="600907">
                <a:tc>
                  <a:txBody>
                    <a:bodyPr/>
                    <a:lstStyle/>
                    <a:p>
                      <a:pPr algn="ctr">
                        <a:lnSpc>
                          <a:spcPct val="107000"/>
                        </a:lnSpc>
                        <a:spcAft>
                          <a:spcPts val="800"/>
                        </a:spcAft>
                      </a:pPr>
                      <a:r>
                        <a:rPr lang="es-CO" sz="1800" b="0" dirty="0">
                          <a:effectLst/>
                        </a:rPr>
                        <a:t>Bibliografía: La bibliografía esta correctamente presentada utilizando normas APA. Se esperan al menos 20 referentes consultados.</a:t>
                      </a:r>
                      <a:endParaRPr lang="es-CO" sz="1600" b="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tc>
                  <a:txBody>
                    <a:bodyPr/>
                    <a:lstStyle/>
                    <a:p>
                      <a:pPr algn="ctr">
                        <a:lnSpc>
                          <a:spcPct val="107000"/>
                        </a:lnSpc>
                        <a:spcAft>
                          <a:spcPts val="800"/>
                        </a:spcAft>
                      </a:pPr>
                      <a:r>
                        <a:rPr lang="es-CO" sz="1400" dirty="0">
                          <a:effectLst/>
                        </a:rPr>
                        <a:t>20 puntos</a:t>
                      </a:r>
                      <a:endParaRPr lang="es-CO" sz="1200" dirty="0">
                        <a:effectLst/>
                        <a:latin typeface="HelveticaNeueLT Std Med"/>
                        <a:ea typeface="Calibri" panose="020F0502020204030204" pitchFamily="34" charset="0"/>
                        <a:cs typeface="Times New Roman" panose="02020603050405020304" pitchFamily="18" charset="0"/>
                      </a:endParaRPr>
                    </a:p>
                  </a:txBody>
                  <a:tcPr marL="66584" marR="66584" marT="0" marB="0" anchor="ctr"/>
                </a:tc>
                <a:extLst>
                  <a:ext uri="{0D108BD9-81ED-4DB2-BD59-A6C34878D82A}">
                    <a16:rowId xmlns:a16="http://schemas.microsoft.com/office/drawing/2014/main" val="2423002821"/>
                  </a:ext>
                </a:extLst>
              </a:tr>
            </a:tbl>
          </a:graphicData>
        </a:graphic>
      </p:graphicFrame>
      <p:sp>
        <p:nvSpPr>
          <p:cNvPr id="7" name="CuadroTexto 6">
            <a:extLst>
              <a:ext uri="{FF2B5EF4-FFF2-40B4-BE49-F238E27FC236}">
                <a16:creationId xmlns:a16="http://schemas.microsoft.com/office/drawing/2014/main" id="{4A315B24-81F7-403C-B62B-28864EB9D794}"/>
              </a:ext>
            </a:extLst>
          </p:cNvPr>
          <p:cNvSpPr txBox="1"/>
          <p:nvPr/>
        </p:nvSpPr>
        <p:spPr>
          <a:xfrm>
            <a:off x="658905" y="441742"/>
            <a:ext cx="4706469" cy="3416320"/>
          </a:xfrm>
          <a:prstGeom prst="rect">
            <a:avLst/>
          </a:prstGeom>
          <a:noFill/>
          <a:ln>
            <a:solidFill>
              <a:schemeClr val="accent4">
                <a:lumMod val="60000"/>
                <a:lumOff val="40000"/>
              </a:schemeClr>
            </a:solidFill>
          </a:ln>
        </p:spPr>
        <p:txBody>
          <a:bodyPr wrap="square" rtlCol="0">
            <a:spAutoFit/>
          </a:bodyPr>
          <a:lstStyle/>
          <a:p>
            <a:r>
              <a:rPr lang="es-CO" dirty="0"/>
              <a:t>INSCRIPCIÓN DEL TRABAJO</a:t>
            </a:r>
          </a:p>
          <a:p>
            <a:endParaRPr lang="es-CO" dirty="0"/>
          </a:p>
          <a:p>
            <a:r>
              <a:rPr lang="es-CO" dirty="0"/>
              <a:t>Escribir a: </a:t>
            </a:r>
            <a:r>
              <a:rPr lang="es-CO" dirty="0">
                <a:hlinkClick r:id="rId3"/>
              </a:rPr>
              <a:t>trabajosdegrado.derecho@amigo.edu.co</a:t>
            </a:r>
            <a:endParaRPr lang="es-CO" dirty="0"/>
          </a:p>
          <a:p>
            <a:endParaRPr lang="es-CO" dirty="0"/>
          </a:p>
          <a:p>
            <a:r>
              <a:rPr lang="es-CO" dirty="0">
                <a:solidFill>
                  <a:srgbClr val="7030A0"/>
                </a:solidFill>
              </a:rPr>
              <a:t>Asunto: </a:t>
            </a:r>
            <a:r>
              <a:rPr lang="es-CO" dirty="0"/>
              <a:t>Inscripción y nombramiento del tutor</a:t>
            </a:r>
          </a:p>
          <a:p>
            <a:r>
              <a:rPr lang="es-CO" dirty="0">
                <a:solidFill>
                  <a:srgbClr val="7030A0"/>
                </a:solidFill>
              </a:rPr>
              <a:t>Texto del correo: </a:t>
            </a:r>
            <a:r>
              <a:rPr lang="es-CO" dirty="0"/>
              <a:t>1. Nombres, apellidos, cédula y correo electrónico de autores; 2. nombre del trabajo de grado; 3. Modalidad; 4. Nombre del profesor(a) que apoyó el proyecto.</a:t>
            </a:r>
          </a:p>
          <a:p>
            <a:r>
              <a:rPr lang="es-CO" dirty="0">
                <a:solidFill>
                  <a:srgbClr val="7030A0"/>
                </a:solidFill>
              </a:rPr>
              <a:t>Adjunto: </a:t>
            </a:r>
            <a:r>
              <a:rPr lang="es-CO" dirty="0"/>
              <a:t>Proyecto en Word con todos los elementos descritos.</a:t>
            </a:r>
          </a:p>
        </p:txBody>
      </p:sp>
      <p:sp>
        <p:nvSpPr>
          <p:cNvPr id="8" name="CuadroTexto 7">
            <a:extLst>
              <a:ext uri="{FF2B5EF4-FFF2-40B4-BE49-F238E27FC236}">
                <a16:creationId xmlns:a16="http://schemas.microsoft.com/office/drawing/2014/main" id="{4E27469E-0DA0-4EEF-B123-122B48D3FF7F}"/>
              </a:ext>
            </a:extLst>
          </p:cNvPr>
          <p:cNvSpPr txBox="1"/>
          <p:nvPr/>
        </p:nvSpPr>
        <p:spPr>
          <a:xfrm>
            <a:off x="874057" y="4304148"/>
            <a:ext cx="3886201" cy="702588"/>
          </a:xfrm>
          <a:prstGeom prst="snip2SameRect">
            <a:avLst/>
          </a:prstGeom>
          <a:solidFill>
            <a:schemeClr val="bg2"/>
          </a:solidFill>
        </p:spPr>
        <p:txBody>
          <a:bodyPr wrap="square" rtlCol="0">
            <a:spAutoFit/>
          </a:bodyPr>
          <a:lstStyle/>
          <a:p>
            <a:pPr algn="ctr"/>
            <a:r>
              <a:rPr lang="es-CO" b="1" dirty="0"/>
              <a:t>Se inscriben y nombra tutor a proyectos que obtengan 70 puntos</a:t>
            </a:r>
          </a:p>
        </p:txBody>
      </p:sp>
    </p:spTree>
    <p:extLst>
      <p:ext uri="{BB962C8B-B14F-4D97-AF65-F5344CB8AC3E}">
        <p14:creationId xmlns:p14="http://schemas.microsoft.com/office/powerpoint/2010/main" val="330491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sers/dweb.comunicaciones/Library/Group Containers/L48J367XN4.com.infraware.PolarisOffice/EngineTemp/1292/fImage54065915813.jpe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635" y="0"/>
            <a:ext cx="12191365" cy="6857365"/>
          </a:xfrm>
          <a:prstGeom prst="rect">
            <a:avLst/>
          </a:prstGeom>
          <a:noFill/>
        </p:spPr>
      </p:pic>
      <p:sp>
        <p:nvSpPr>
          <p:cNvPr id="7" name="CuadroTexto 6">
            <a:extLst>
              <a:ext uri="{FF2B5EF4-FFF2-40B4-BE49-F238E27FC236}">
                <a16:creationId xmlns:a16="http://schemas.microsoft.com/office/drawing/2014/main" id="{427CD721-A608-4D68-8A6F-327BDFC6F671}"/>
              </a:ext>
            </a:extLst>
          </p:cNvPr>
          <p:cNvSpPr txBox="1"/>
          <p:nvPr/>
        </p:nvSpPr>
        <p:spPr>
          <a:xfrm>
            <a:off x="943865" y="349249"/>
            <a:ext cx="9115272" cy="646331"/>
          </a:xfrm>
          <a:prstGeom prst="rect">
            <a:avLst/>
          </a:prstGeom>
          <a:noFill/>
        </p:spPr>
        <p:txBody>
          <a:bodyPr wrap="square" rtlCol="0">
            <a:spAutoFit/>
          </a:bodyPr>
          <a:lstStyle/>
          <a:p>
            <a:pPr algn="ctr"/>
            <a:r>
              <a:rPr lang="es-CO" b="1" i="1" dirty="0"/>
              <a:t>SOLICITUDES AL COMITÉ DE TRABAJOS DE GRADO</a:t>
            </a:r>
          </a:p>
          <a:p>
            <a:pPr algn="ctr"/>
            <a:r>
              <a:rPr lang="es-CO" b="1" i="1" dirty="0"/>
              <a:t>Correo: trabaajosdegrado.derecho@amigo.edu.co</a:t>
            </a:r>
          </a:p>
        </p:txBody>
      </p:sp>
      <p:graphicFrame>
        <p:nvGraphicFramePr>
          <p:cNvPr id="2" name="Diagrama 1">
            <a:extLst>
              <a:ext uri="{FF2B5EF4-FFF2-40B4-BE49-F238E27FC236}">
                <a16:creationId xmlns:a16="http://schemas.microsoft.com/office/drawing/2014/main" id="{70413B34-C360-4C4B-BC55-CC637038D1A7}"/>
              </a:ext>
            </a:extLst>
          </p:cNvPr>
          <p:cNvGraphicFramePr/>
          <p:nvPr>
            <p:extLst>
              <p:ext uri="{D42A27DB-BD31-4B8C-83A1-F6EECF244321}">
                <p14:modId xmlns:p14="http://schemas.microsoft.com/office/powerpoint/2010/main" val="761461214"/>
              </p:ext>
            </p:extLst>
          </p:nvPr>
        </p:nvGraphicFramePr>
        <p:xfrm>
          <a:off x="726141" y="995580"/>
          <a:ext cx="11066930" cy="4894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A7B1A280-AB5D-4926-A825-9277B85C2802}"/>
              </a:ext>
            </a:extLst>
          </p:cNvPr>
          <p:cNvSpPr txBox="1"/>
          <p:nvPr/>
        </p:nvSpPr>
        <p:spPr>
          <a:xfrm>
            <a:off x="5365376" y="5862420"/>
            <a:ext cx="6427695" cy="646331"/>
          </a:xfrm>
          <a:prstGeom prst="rect">
            <a:avLst/>
          </a:prstGeom>
          <a:noFill/>
        </p:spPr>
        <p:txBody>
          <a:bodyPr wrap="square" rtlCol="0">
            <a:spAutoFit/>
          </a:bodyPr>
          <a:lstStyle/>
          <a:p>
            <a:pPr algn="ctr"/>
            <a:r>
              <a:rPr lang="es-CO" b="1" i="1" dirty="0"/>
              <a:t>Recuerde marcar correctamente los archivos y remitirlos libres de comentarios, sin errores ortográficos y usando normas APA</a:t>
            </a:r>
          </a:p>
        </p:txBody>
      </p:sp>
    </p:spTree>
    <p:extLst>
      <p:ext uri="{BB962C8B-B14F-4D97-AF65-F5344CB8AC3E}">
        <p14:creationId xmlns:p14="http://schemas.microsoft.com/office/powerpoint/2010/main" val="2462956630"/>
      </p:ext>
    </p:extLst>
  </p:cSld>
  <p:clrMapOvr>
    <a:masterClrMapping/>
  </p:clrMapOvr>
</p:sld>
</file>

<file path=ppt/theme/theme1.xml><?xml version="1.0" encoding="utf-8"?>
<a:theme xmlns:a="http://schemas.openxmlformats.org/drawingml/2006/main" name="54_PowerPoint-ucatolicaluisamigo02">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54_Presentacion-Uluisamigo-04</Template>
  <TotalTime>1717</TotalTime>
  <Words>2267</Words>
  <Application>Microsoft Office PowerPoint</Application>
  <PresentationFormat>Panorámica</PresentationFormat>
  <Paragraphs>165</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-apple-system</vt:lpstr>
      <vt:lpstr>Arial</vt:lpstr>
      <vt:lpstr>Calibri</vt:lpstr>
      <vt:lpstr>Calibri Light</vt:lpstr>
      <vt:lpstr>HelveticaNeueLT Std Med</vt:lpstr>
      <vt:lpstr>Open Sans Extrabold</vt:lpstr>
      <vt:lpstr>Wingdings</vt:lpstr>
      <vt:lpstr>54_PowerPoint-ucatolicaluisamigo02</vt:lpstr>
      <vt:lpstr>Presentación de PowerPoint</vt:lpstr>
      <vt:lpstr>Comité trabajos de Grado, Proyectos de Investigación y Semilleros – 2025-1</vt:lpstr>
      <vt:lpstr>Presentación de PowerPoint</vt:lpstr>
      <vt:lpstr>Título 3</vt:lpstr>
      <vt:lpstr>Presentación de PowerPoint</vt:lpstr>
      <vt:lpstr>Presentación de PowerPoint</vt:lpstr>
      <vt:lpstr>Presentación de PowerPoint</vt:lpstr>
      <vt:lpstr>Presentación de PowerPoint</vt:lpstr>
      <vt:lpstr>Presentación de PowerPoint</vt:lpstr>
      <vt:lpstr>Generalidades de la Inscripción del Trabajo de Grado.</vt:lpstr>
      <vt:lpstr>Presentación de PowerPoint</vt:lpstr>
      <vt:lpstr>Presentación de PowerPoint</vt:lpstr>
      <vt:lpstr>SUSTENTACIÓN PÚBLICA DE TRABAJO DE GRADO</vt:lpstr>
      <vt:lpstr>Modalidad Proyectos de Investigación Institucional</vt:lpstr>
      <vt:lpstr>Modalidad Semilleros 2025</vt:lpstr>
      <vt:lpstr>Clínica Jurídica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Mauricio.Castano</dc:creator>
  <cp:lastModifiedBy>Elvigia Cardona Zuleta</cp:lastModifiedBy>
  <cp:revision>156</cp:revision>
  <dcterms:created xsi:type="dcterms:W3CDTF">2016-02-08T16:35:32Z</dcterms:created>
  <dcterms:modified xsi:type="dcterms:W3CDTF">2024-12-04T21:41:44Z</dcterms:modified>
</cp:coreProperties>
</file>